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09" r:id="rId3"/>
    <p:sldId id="311" r:id="rId4"/>
    <p:sldId id="257" r:id="rId5"/>
    <p:sldId id="287" r:id="rId6"/>
    <p:sldId id="261" r:id="rId7"/>
    <p:sldId id="297" r:id="rId8"/>
    <p:sldId id="299" r:id="rId9"/>
    <p:sldId id="300" r:id="rId10"/>
    <p:sldId id="301" r:id="rId11"/>
    <p:sldId id="302" r:id="rId12"/>
    <p:sldId id="304" r:id="rId13"/>
    <p:sldId id="293" r:id="rId14"/>
    <p:sldId id="294" r:id="rId15"/>
    <p:sldId id="313" r:id="rId16"/>
    <p:sldId id="314" r:id="rId17"/>
    <p:sldId id="312" r:id="rId18"/>
    <p:sldId id="308" r:id="rId19"/>
    <p:sldId id="306" r:id="rId20"/>
    <p:sldId id="30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05" autoAdjust="0"/>
    <p:restoredTop sz="82732" autoAdjust="0"/>
  </p:normalViewPr>
  <p:slideViewPr>
    <p:cSldViewPr snapToGrid="0">
      <p:cViewPr>
        <p:scale>
          <a:sx n="66" d="100"/>
          <a:sy n="66" d="100"/>
        </p:scale>
        <p:origin x="576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837C1-FCE2-488A-BFC8-BF400AF0423D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05E90-0FE3-4B96-9FBE-017D649A83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50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Application 1: growth</a:t>
            </a:r>
          </a:p>
          <a:p>
            <a:pPr lvl="1"/>
            <a:r>
              <a:rPr lang="en-US" altLang="zh-TW" dirty="0" smtClean="0"/>
              <a:t>Application 2: linear operator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05E90-0FE3-4B96-9FBE-017D649A832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922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Is diagonalizable unique? No.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eigen</a:t>
            </a:r>
            <a:r>
              <a:rPr lang="en-US" altLang="zh-TW" dirty="0" smtClean="0"/>
              <a:t> values can repeat in step 2.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05E90-0FE3-4B96-9FBE-017D649A832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851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Is diagonalizable unique? No.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eigen</a:t>
            </a:r>
            <a:r>
              <a:rPr lang="en-US" altLang="zh-TW" dirty="0" smtClean="0"/>
              <a:t> values can repeat in step 2.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05E90-0FE3-4B96-9FBE-017D649A832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371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The following example shows that stochastic matrices do not need to be diagonalizable,</a:t>
                </a:r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http://mathoverflow.net/questions/51887/non-diagonalizable-doubly-stochastic-matrices</a:t>
                </a:r>
                <a14:m>
                  <m:oMath xmlns:m="http://schemas.openxmlformats.org/officeDocument/2006/math">
                    <a:fld id="{EAF3FED4-D3B5-4B90-9FFD-21DC3F55CD4E}" type="mathplaceholder">
                      <a:rPr lang="en-US" altLang="zh-TW" i="1" smtClean="0">
                        <a:latin typeface="Cambria Math" panose="02040503050406030204" pitchFamily="18" charset="0"/>
                      </a:rPr>
                      <a:t>在這裡鍵入方程式。</a:t>
                    </a:fl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The following example shows that stochastic matrices do not need to be diagonalizable,</a:t>
                </a:r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http://mathoverflow.net/questions/51887/non-diagonalizable-doubly-stochastic-matrices</a:t>
                </a:r>
                <a:r>
                  <a:rPr lang="en-US" altLang="zh-TW" i="0" smtClean="0">
                    <a:latin typeface="Cambria Math" panose="02040503050406030204" pitchFamily="18" charset="0"/>
                  </a:rPr>
                  <a:t>"在這裡鍵入方程式。</a:t>
                </a:r>
                <a:r>
                  <a:rPr lang="zh-TW" altLang="en-US" i="0" smtClean="0">
                    <a:latin typeface="Cambria Math" panose="02040503050406030204" pitchFamily="18" charset="0"/>
                  </a:rPr>
                  <a:t>"</a:t>
                </a:r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05E90-0FE3-4B96-9FBE-017D649A8327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9947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05E90-0FE3-4B96-9FBE-017D649A832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26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43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41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37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43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91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12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35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47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91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27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6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8772-7C8D-4B99-84A5-B1921F9DCAC4}" type="datetimeFigureOut">
              <a:rPr lang="zh-TW" altLang="en-US" smtClean="0"/>
              <a:t>2016/4/28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645B-4850-4BD7-99A2-5B52366DB8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02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5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38.png"/><Relationship Id="rId5" Type="http://schemas.openxmlformats.org/officeDocument/2006/relationships/image" Target="../media/image10.png"/><Relationship Id="rId10" Type="http://schemas.openxmlformats.org/officeDocument/2006/relationships/image" Target="../media/image37.png"/><Relationship Id="rId4" Type="http://schemas.openxmlformats.org/officeDocument/2006/relationships/image" Target="../media/image7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56.png"/><Relationship Id="rId7" Type="http://schemas.openxmlformats.org/officeDocument/2006/relationships/image" Target="../media/image7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64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7.wmf"/><Relationship Id="rId12" Type="http://schemas.openxmlformats.org/officeDocument/2006/relationships/image" Target="../media/image6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62.emf"/><Relationship Id="rId5" Type="http://schemas.openxmlformats.org/officeDocument/2006/relationships/image" Target="../media/image60.emf"/><Relationship Id="rId15" Type="http://schemas.openxmlformats.org/officeDocument/2006/relationships/image" Target="../media/image66.emf"/><Relationship Id="rId10" Type="http://schemas.openxmlformats.org/officeDocument/2006/relationships/image" Target="../media/image61.emf"/><Relationship Id="rId4" Type="http://schemas.openxmlformats.org/officeDocument/2006/relationships/image" Target="../media/image59.emf"/><Relationship Id="rId9" Type="http://schemas.openxmlformats.org/officeDocument/2006/relationships/image" Target="../media/image58.wmf"/><Relationship Id="rId14" Type="http://schemas.openxmlformats.org/officeDocument/2006/relationships/image" Target="../media/image6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91.png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11" Type="http://schemas.openxmlformats.org/officeDocument/2006/relationships/image" Target="../media/image54.png"/><Relationship Id="rId5" Type="http://schemas.openxmlformats.org/officeDocument/2006/relationships/image" Target="../media/image49.png"/><Relationship Id="rId10" Type="http://schemas.openxmlformats.org/officeDocument/2006/relationships/image" Target="../media/image53.png"/><Relationship Id="rId4" Type="http://schemas.openxmlformats.org/officeDocument/2006/relationships/image" Target="../media/image48.png"/><Relationship Id="rId9" Type="http://schemas.openxmlformats.org/officeDocument/2006/relationships/image" Target="../media/image5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Diagonalization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8607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Diagonalizable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37696" y="1560060"/>
            <a:ext cx="8268607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A set of eigenvectors that correspond to distinct eigenvalues is linear independent.</a:t>
            </a:r>
            <a:endParaRPr lang="zh-TW" altLang="en-US" sz="2800" dirty="0"/>
          </a:p>
        </p:txBody>
      </p:sp>
      <p:grpSp>
        <p:nvGrpSpPr>
          <p:cNvPr id="5" name="群組 4"/>
          <p:cNvGrpSpPr/>
          <p:nvPr/>
        </p:nvGrpSpPr>
        <p:grpSpPr>
          <a:xfrm>
            <a:off x="592766" y="2634961"/>
            <a:ext cx="4798649" cy="532552"/>
            <a:chOff x="1036239" y="2635343"/>
            <a:chExt cx="4798649" cy="5325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字方塊 8"/>
                <p:cNvSpPr txBox="1"/>
                <p:nvPr/>
              </p:nvSpPr>
              <p:spPr>
                <a:xfrm>
                  <a:off x="3006189" y="2727676"/>
                  <a:ext cx="36311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40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9" name="文字方塊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6189" y="2727676"/>
                  <a:ext cx="363113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0000" r="-666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字方塊 9"/>
                <p:cNvSpPr txBox="1"/>
                <p:nvPr/>
              </p:nvSpPr>
              <p:spPr>
                <a:xfrm>
                  <a:off x="3914736" y="2703061"/>
                  <a:ext cx="37023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40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0" name="文字方塊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4736" y="2703061"/>
                  <a:ext cx="370230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9672" r="-655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文字方塊 11"/>
            <p:cNvSpPr txBox="1"/>
            <p:nvPr/>
          </p:nvSpPr>
          <p:spPr>
            <a:xfrm>
              <a:off x="1036239" y="2706230"/>
              <a:ext cx="1628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400" dirty="0" smtClean="0"/>
                <a:t>Eigenvalue: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字方塊 15"/>
                <p:cNvSpPr txBox="1"/>
                <p:nvPr/>
              </p:nvSpPr>
              <p:spPr>
                <a:xfrm>
                  <a:off x="5380661" y="2727676"/>
                  <a:ext cx="45422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40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6" name="文字方塊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661" y="2727676"/>
                  <a:ext cx="454227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6216" r="-2703" b="-98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文字方塊 16"/>
            <p:cNvSpPr txBox="1"/>
            <p:nvPr/>
          </p:nvSpPr>
          <p:spPr>
            <a:xfrm>
              <a:off x="4409258" y="2635343"/>
              <a:ext cx="948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……</a:t>
              </a:r>
              <a:endParaRPr lang="zh-TW" altLang="en-US" sz="2400" dirty="0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309551" y="3144172"/>
            <a:ext cx="5081864" cy="529840"/>
            <a:chOff x="758646" y="3168853"/>
            <a:chExt cx="5081864" cy="5298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字方塊 10"/>
                <p:cNvSpPr txBox="1"/>
                <p:nvPr/>
              </p:nvSpPr>
              <p:spPr>
                <a:xfrm>
                  <a:off x="5396286" y="3232683"/>
                  <a:ext cx="4442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1" name="文字方塊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6286" y="3232683"/>
                  <a:ext cx="44422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9722" r="-2778" b="-98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文字方塊 12"/>
            <p:cNvSpPr txBox="1"/>
            <p:nvPr/>
          </p:nvSpPr>
          <p:spPr>
            <a:xfrm>
              <a:off x="758646" y="3237028"/>
              <a:ext cx="1900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400" dirty="0" smtClean="0"/>
                <a:t>Eigenvector: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3035739" y="3232684"/>
                  <a:ext cx="36811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4" name="文字方塊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5739" y="3232684"/>
                  <a:ext cx="36811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1475" r="-655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字方塊 14"/>
                <p:cNvSpPr txBox="1"/>
                <p:nvPr/>
              </p:nvSpPr>
              <p:spPr>
                <a:xfrm>
                  <a:off x="3904387" y="3232683"/>
                  <a:ext cx="3752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5" name="文字方塊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4387" y="3232683"/>
                  <a:ext cx="375231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1475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文字方塊 17"/>
            <p:cNvSpPr txBox="1"/>
            <p:nvPr/>
          </p:nvSpPr>
          <p:spPr>
            <a:xfrm>
              <a:off x="4429252" y="3168853"/>
              <a:ext cx="948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……</a:t>
              </a:r>
              <a:endParaRPr lang="zh-TW" altLang="en-US" sz="2400" dirty="0"/>
            </a:p>
          </p:txBody>
        </p:sp>
      </p:grpSp>
      <p:sp>
        <p:nvSpPr>
          <p:cNvPr id="20" name="文字方塊 19"/>
          <p:cNvSpPr txBox="1"/>
          <p:nvPr/>
        </p:nvSpPr>
        <p:spPr>
          <a:xfrm>
            <a:off x="5743861" y="2721216"/>
            <a:ext cx="2614787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Assume dependent</a:t>
            </a:r>
            <a:endParaRPr lang="zh-TW" altLang="en-US" sz="2400" dirty="0"/>
          </a:p>
        </p:txBody>
      </p:sp>
      <p:sp>
        <p:nvSpPr>
          <p:cNvPr id="21" name="矩形 20"/>
          <p:cNvSpPr/>
          <p:nvPr/>
        </p:nvSpPr>
        <p:spPr>
          <a:xfrm>
            <a:off x="1644943" y="3716754"/>
            <a:ext cx="3446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err="1">
                <a:solidFill>
                  <a:srgbClr val="000000"/>
                </a:solidFill>
              </a:rPr>
              <a:t>v</a:t>
            </a:r>
            <a:r>
              <a:rPr lang="en-US" altLang="zh-TW" sz="2400" i="1" baseline="-25000" dirty="0" err="1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 = </a:t>
            </a:r>
            <a:r>
              <a:rPr lang="en-US" altLang="zh-TW" sz="2400" i="1" dirty="0"/>
              <a:t>c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/>
              <a:t>c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 </a:t>
            </a:r>
            <a:r>
              <a:rPr lang="en-US" altLang="zh-TW" sz="2400" baseline="20000" dirty="0">
                <a:solidFill>
                  <a:srgbClr val="000000"/>
                </a:solidFill>
                <a:sym typeface="Symbol" pitchFamily="18" charset="2"/>
              </a:rPr>
              <a:t>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 +</a:t>
            </a:r>
            <a:r>
              <a:rPr lang="en-US" altLang="zh-TW" sz="2400" i="1" dirty="0"/>
              <a:t>c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i="1" baseline="-25000" dirty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 </a:t>
            </a:r>
            <a:endParaRPr lang="zh-TW" altLang="en-US" sz="2400" dirty="0"/>
          </a:p>
        </p:txBody>
      </p:sp>
      <p:sp>
        <p:nvSpPr>
          <p:cNvPr id="22" name="矩形 21"/>
          <p:cNvSpPr/>
          <p:nvPr/>
        </p:nvSpPr>
        <p:spPr>
          <a:xfrm>
            <a:off x="1470653" y="4194570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 err="1">
                <a:sym typeface="Symbol" pitchFamily="18" charset="2"/>
              </a:rPr>
              <a:t>A</a:t>
            </a:r>
            <a:r>
              <a:rPr lang="en-US" altLang="zh-TW" sz="2400" b="1" dirty="0" err="1">
                <a:solidFill>
                  <a:srgbClr val="000000"/>
                </a:solidFill>
              </a:rPr>
              <a:t>v</a:t>
            </a:r>
            <a:r>
              <a:rPr lang="en-US" altLang="zh-TW" sz="2400" i="1" baseline="-25000" dirty="0" err="1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 = </a:t>
            </a:r>
            <a:r>
              <a:rPr lang="en-US" altLang="zh-TW" sz="2400" i="1" dirty="0"/>
              <a:t>c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/>
              <a:t>c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 </a:t>
            </a:r>
            <a:r>
              <a:rPr lang="en-US" altLang="zh-TW" sz="2400" baseline="20000" dirty="0">
                <a:solidFill>
                  <a:srgbClr val="000000"/>
                </a:solidFill>
                <a:sym typeface="Symbol" pitchFamily="18" charset="2"/>
              </a:rPr>
              <a:t>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 +</a:t>
            </a:r>
            <a:r>
              <a:rPr lang="en-US" altLang="zh-TW" sz="2400" i="1" dirty="0"/>
              <a:t>c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i="1" baseline="-25000" dirty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417091" y="4694566"/>
            <a:ext cx="4661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 err="1">
                <a:sym typeface="Symbol" pitchFamily="18" charset="2"/>
              </a:rPr>
              <a:t>k</a:t>
            </a:r>
            <a:r>
              <a:rPr lang="en-US" altLang="zh-TW" sz="2400" b="1" dirty="0" err="1">
                <a:solidFill>
                  <a:srgbClr val="000000"/>
                </a:solidFill>
              </a:rPr>
              <a:t>v</a:t>
            </a:r>
            <a:r>
              <a:rPr lang="en-US" altLang="zh-TW" sz="2400" i="1" baseline="-25000" dirty="0" err="1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 = </a:t>
            </a:r>
            <a:r>
              <a:rPr lang="en-US" altLang="zh-TW" sz="2400" i="1" dirty="0"/>
              <a:t>c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/>
              <a:t>c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 </a:t>
            </a:r>
            <a:r>
              <a:rPr lang="en-US" altLang="zh-TW" sz="2400" baseline="20000" dirty="0">
                <a:solidFill>
                  <a:srgbClr val="000000"/>
                </a:solidFill>
                <a:sym typeface="Symbol" pitchFamily="18" charset="2"/>
              </a:rPr>
              <a:t>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 +</a:t>
            </a:r>
            <a:r>
              <a:rPr lang="en-US" altLang="zh-TW" sz="2400" i="1" dirty="0"/>
              <a:t>c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i="1" baseline="-25000" dirty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434944" y="5145716"/>
            <a:ext cx="4491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 err="1">
                <a:sym typeface="Symbol" pitchFamily="18" charset="2"/>
              </a:rPr>
              <a:t>k</a:t>
            </a:r>
            <a:r>
              <a:rPr lang="en-US" altLang="zh-TW" sz="2400" b="1" dirty="0" err="1" smtClean="0">
                <a:solidFill>
                  <a:srgbClr val="000000"/>
                </a:solidFill>
              </a:rPr>
              <a:t>v</a:t>
            </a:r>
            <a:r>
              <a:rPr lang="en-US" altLang="zh-TW" sz="2400" i="1" baseline="-25000" dirty="0" err="1" smtClean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altLang="zh-TW" sz="240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US" altLang="zh-TW" sz="2400" i="1" dirty="0" smtClean="0"/>
              <a:t>c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 smtClean="0">
                <a:sym typeface="Symbol" pitchFamily="18" charset="2"/>
              </a:rPr>
              <a:t>k</a:t>
            </a:r>
            <a:r>
              <a:rPr lang="en-US" altLang="zh-TW" sz="2400" b="1" dirty="0" smtClean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 smtClean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altLang="zh-TW" sz="2400" dirty="0" smtClean="0">
                <a:sym typeface="Symbol" pitchFamily="18" charset="2"/>
              </a:rPr>
              <a:t>+</a:t>
            </a:r>
            <a:r>
              <a:rPr lang="en-US" altLang="zh-TW" sz="2400" i="1" dirty="0" smtClean="0"/>
              <a:t>c</a:t>
            </a:r>
            <a:r>
              <a:rPr lang="en-US" altLang="zh-TW" sz="2400" baseline="-25000" dirty="0" smtClean="0">
                <a:sym typeface="Symbol" pitchFamily="18" charset="2"/>
              </a:rPr>
              <a:t>2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="1" dirty="0" smtClean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 smtClean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 </a:t>
            </a:r>
            <a:r>
              <a:rPr lang="en-US" altLang="zh-TW" sz="2400" baseline="20000" dirty="0">
                <a:solidFill>
                  <a:srgbClr val="000000"/>
                </a:solidFill>
                <a:sym typeface="Symbol" pitchFamily="18" charset="2"/>
              </a:rPr>
              <a:t>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 +</a:t>
            </a:r>
            <a:r>
              <a:rPr lang="en-US" altLang="zh-TW" sz="2400" i="1" dirty="0"/>
              <a:t>c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="1" dirty="0" smtClean="0">
                <a:solidFill>
                  <a:srgbClr val="000000"/>
                </a:solidFill>
              </a:rPr>
              <a:t>v</a:t>
            </a:r>
            <a:r>
              <a:rPr lang="en-US" altLang="zh-TW" sz="2400" i="1" baseline="-25000" dirty="0" smtClean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 </a:t>
            </a:r>
            <a:endParaRPr lang="zh-TW" altLang="en-US" sz="2400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6861252" y="4504032"/>
            <a:ext cx="708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chemeClr val="accent1"/>
                </a:solidFill>
                <a:sym typeface="Symbol" pitchFamily="18" charset="2"/>
              </a:rPr>
              <a:t>(</a:t>
            </a:r>
            <a:r>
              <a:rPr lang="en-US" altLang="zh-TW" sz="2800" i="1" dirty="0" smtClean="0">
                <a:solidFill>
                  <a:schemeClr val="accent1"/>
                </a:solidFill>
                <a:sym typeface="Symbol" pitchFamily="18" charset="2"/>
              </a:rPr>
              <a:t></a:t>
            </a:r>
            <a:r>
              <a:rPr lang="en-US" altLang="zh-TW" sz="2800" i="1" baseline="-25000" dirty="0">
                <a:solidFill>
                  <a:schemeClr val="accent1"/>
                </a:solidFill>
                <a:sym typeface="Symbol" pitchFamily="18" charset="2"/>
              </a:rPr>
              <a:t>k</a:t>
            </a:r>
            <a:r>
              <a:rPr lang="en-US" altLang="zh-TW" sz="2800" dirty="0">
                <a:solidFill>
                  <a:schemeClr val="accent1"/>
                </a:solidFill>
                <a:sym typeface="Symbol" pitchFamily="18" charset="2"/>
              </a:rPr>
              <a:t>)</a:t>
            </a:r>
            <a:endParaRPr lang="en-US" altLang="zh-TW" sz="2800" i="1" baseline="-25000" dirty="0">
              <a:solidFill>
                <a:schemeClr val="accent1"/>
              </a:solidFill>
              <a:sym typeface="Symbol" pitchFamily="18" charset="2"/>
            </a:endParaRPr>
          </a:p>
        </p:txBody>
      </p:sp>
      <p:sp>
        <p:nvSpPr>
          <p:cNvPr id="26" name="手繪多邊形 25"/>
          <p:cNvSpPr/>
          <p:nvPr/>
        </p:nvSpPr>
        <p:spPr>
          <a:xfrm>
            <a:off x="5106853" y="3996386"/>
            <a:ext cx="1739266" cy="1480457"/>
          </a:xfrm>
          <a:custGeom>
            <a:avLst/>
            <a:gdLst>
              <a:gd name="connsiteX0" fmla="*/ 0 w 1739266"/>
              <a:gd name="connsiteY0" fmla="*/ 0 h 1480457"/>
              <a:gd name="connsiteX1" fmla="*/ 1727200 w 1739266"/>
              <a:gd name="connsiteY1" fmla="*/ 769257 h 1480457"/>
              <a:gd name="connsiteX2" fmla="*/ 812800 w 1739266"/>
              <a:gd name="connsiteY2" fmla="*/ 1480457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9266" h="1480457">
                <a:moveTo>
                  <a:pt x="0" y="0"/>
                </a:moveTo>
                <a:cubicBezTo>
                  <a:pt x="795866" y="261257"/>
                  <a:pt x="1591733" y="522514"/>
                  <a:pt x="1727200" y="769257"/>
                </a:cubicBezTo>
                <a:cubicBezTo>
                  <a:pt x="1862667" y="1016000"/>
                  <a:pt x="812800" y="1480457"/>
                  <a:pt x="812800" y="1480457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965169" y="5121828"/>
            <a:ext cx="547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solidFill>
                  <a:srgbClr val="FF0000"/>
                </a:solidFill>
              </a:rPr>
              <a:t>-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9" name="直線接點 28"/>
          <p:cNvCxnSpPr/>
          <p:nvPr/>
        </p:nvCxnSpPr>
        <p:spPr>
          <a:xfrm>
            <a:off x="980648" y="5689693"/>
            <a:ext cx="518861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1233795" y="5723351"/>
            <a:ext cx="6752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altLang="zh-TW" sz="2400" b="1" dirty="0">
                <a:sym typeface="Symbol" pitchFamily="18" charset="2"/>
              </a:rPr>
              <a:t>0</a:t>
            </a:r>
            <a:r>
              <a:rPr lang="en-US" altLang="zh-TW" sz="2400" dirty="0">
                <a:sym typeface="Symbol" pitchFamily="18" charset="2"/>
              </a:rPr>
              <a:t> 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US" altLang="zh-TW" sz="2400" i="1" dirty="0"/>
              <a:t>c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dirty="0">
                <a:sym typeface="Symbol" pitchFamily="18" charset="2"/>
              </a:rPr>
              <a:t>) 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/>
              <a:t>c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 </a:t>
            </a:r>
            <a:r>
              <a:rPr lang="en-US" altLang="zh-TW" sz="2400" baseline="20000" dirty="0">
                <a:solidFill>
                  <a:srgbClr val="000000"/>
                </a:solidFill>
                <a:sym typeface="Symbol" pitchFamily="18" charset="2"/>
              </a:rPr>
              <a:t>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 +</a:t>
            </a:r>
            <a:r>
              <a:rPr lang="en-US" altLang="zh-TW" sz="2400" i="1" dirty="0"/>
              <a:t>c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i="1" dirty="0">
                <a:sym typeface="Symbol" pitchFamily="18" charset="2"/>
              </a:rPr>
              <a:t>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b="1" dirty="0">
                <a:solidFill>
                  <a:srgbClr val="000000"/>
                </a:solidFill>
              </a:rPr>
              <a:t>v</a:t>
            </a:r>
            <a:r>
              <a:rPr lang="en-US" altLang="zh-TW" sz="2400" i="1" baseline="-25000" dirty="0">
                <a:solidFill>
                  <a:srgbClr val="000000"/>
                </a:solidFill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 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97586" y="6216580"/>
            <a:ext cx="3098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 smtClean="0"/>
              <a:t>Not c</a:t>
            </a:r>
            <a:r>
              <a:rPr lang="en-US" altLang="zh-TW" sz="2400" baseline="-25000" dirty="0" smtClean="0">
                <a:sym typeface="Symbol" pitchFamily="18" charset="2"/>
              </a:rPr>
              <a:t>1 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US" altLang="zh-TW" sz="2400" i="1" dirty="0"/>
              <a:t>c</a:t>
            </a:r>
            <a:r>
              <a:rPr lang="en-US" altLang="zh-TW" sz="2400" baseline="-25000" dirty="0">
                <a:sym typeface="Symbol" pitchFamily="18" charset="2"/>
              </a:rPr>
              <a:t>2 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US" altLang="zh-TW" sz="2400" baseline="20000" dirty="0">
                <a:solidFill>
                  <a:srgbClr val="000000"/>
                </a:solidFill>
                <a:sym typeface="Symbol" pitchFamily="18" charset="2"/>
              </a:rPr>
              <a:t></a:t>
            </a:r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 = </a:t>
            </a:r>
            <a:r>
              <a:rPr lang="en-US" altLang="zh-TW" sz="2400" i="1" dirty="0"/>
              <a:t>c</a:t>
            </a:r>
            <a:r>
              <a:rPr lang="en-US" altLang="zh-TW" sz="2400" i="1" baseline="-25000" dirty="0">
                <a:sym typeface="Symbol" pitchFamily="18" charset="2"/>
              </a:rPr>
              <a:t>k</a:t>
            </a:r>
            <a:r>
              <a:rPr lang="en-US" altLang="zh-TW" sz="2400" baseline="-25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 = 0</a:t>
            </a:r>
            <a:endParaRPr lang="zh-TW" altLang="en-US" sz="2400" dirty="0"/>
          </a:p>
        </p:txBody>
      </p:sp>
      <p:grpSp>
        <p:nvGrpSpPr>
          <p:cNvPr id="8" name="群組 7"/>
          <p:cNvGrpSpPr/>
          <p:nvPr/>
        </p:nvGrpSpPr>
        <p:grpSpPr>
          <a:xfrm>
            <a:off x="6031694" y="3239875"/>
            <a:ext cx="2781650" cy="461665"/>
            <a:chOff x="6196654" y="3285508"/>
            <a:chExt cx="2781650" cy="461665"/>
          </a:xfrm>
        </p:grpSpPr>
        <p:sp>
          <p:nvSpPr>
            <p:cNvPr id="19" name="矩形 18"/>
            <p:cNvSpPr/>
            <p:nvPr/>
          </p:nvSpPr>
          <p:spPr>
            <a:xfrm>
              <a:off x="6918638" y="3285508"/>
              <a:ext cx="20596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dirty="0">
                  <a:solidFill>
                    <a:srgbClr val="000000"/>
                  </a:solidFill>
                  <a:sym typeface="Symbol" pitchFamily="18" charset="2"/>
                </a:rPr>
                <a:t>a contradiction</a:t>
              </a:r>
              <a:endParaRPr lang="zh-TW" altLang="en-US" sz="2400" dirty="0"/>
            </a:p>
          </p:txBody>
        </p:sp>
        <p:sp>
          <p:nvSpPr>
            <p:cNvPr id="7" name="向右箭號 6"/>
            <p:cNvSpPr/>
            <p:nvPr/>
          </p:nvSpPr>
          <p:spPr>
            <a:xfrm>
              <a:off x="6196654" y="3355521"/>
              <a:ext cx="692339" cy="354852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3" name="向右箭號 32"/>
          <p:cNvSpPr/>
          <p:nvPr/>
        </p:nvSpPr>
        <p:spPr>
          <a:xfrm>
            <a:off x="3482016" y="6269986"/>
            <a:ext cx="449959" cy="3548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向右箭號 33"/>
          <p:cNvSpPr/>
          <p:nvPr/>
        </p:nvSpPr>
        <p:spPr>
          <a:xfrm>
            <a:off x="6377863" y="6269986"/>
            <a:ext cx="449959" cy="3548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3944899" y="6232274"/>
            <a:ext cx="2293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 smtClean="0"/>
              <a:t>Same eigenvalue</a:t>
            </a:r>
            <a:endParaRPr lang="zh-TW" altLang="en-US" sz="2400" dirty="0"/>
          </a:p>
        </p:txBody>
      </p:sp>
      <p:sp>
        <p:nvSpPr>
          <p:cNvPr id="36" name="矩形 35"/>
          <p:cNvSpPr/>
          <p:nvPr/>
        </p:nvSpPr>
        <p:spPr>
          <a:xfrm>
            <a:off x="6864333" y="6214625"/>
            <a:ext cx="2059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sym typeface="Symbol" pitchFamily="18" charset="2"/>
              </a:rPr>
              <a:t>a contradiction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1712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30" grpId="0"/>
      <p:bldP spid="31" grpId="0"/>
      <p:bldP spid="33" grpId="0" animBg="1"/>
      <p:bldP spid="34" grpId="0" animBg="1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A is diagonalizable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185914" y="2394444"/>
                <a:ext cx="2036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914" y="2394444"/>
                <a:ext cx="2036135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199390" y="224463"/>
                <a:ext cx="30510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390" y="224463"/>
                <a:ext cx="305102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5156879" y="809990"/>
                <a:ext cx="3136051" cy="1310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879" y="809990"/>
                <a:ext cx="3136051" cy="13108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3966542" y="2255734"/>
                <a:ext cx="4796972" cy="95410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is an eigenvector of A corresponding to eigenvalue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542" y="2255734"/>
                <a:ext cx="4796972" cy="9541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橢圓 13"/>
          <p:cNvSpPr/>
          <p:nvPr/>
        </p:nvSpPr>
        <p:spPr>
          <a:xfrm>
            <a:off x="6705100" y="4607733"/>
            <a:ext cx="1295437" cy="78230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4380756" y="4581389"/>
            <a:ext cx="1407363" cy="80864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2765791" y="4601446"/>
            <a:ext cx="1406939" cy="7885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946495" y="3046598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495" y="3046598"/>
                <a:ext cx="2028697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912509" y="4150502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509" y="4150502"/>
                <a:ext cx="426591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516357" y="4150502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357" y="4150502"/>
                <a:ext cx="434863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1447784" y="3544565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784" y="3544565"/>
                <a:ext cx="6630213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字方塊 27"/>
          <p:cNvSpPr txBox="1"/>
          <p:nvPr/>
        </p:nvSpPr>
        <p:spPr>
          <a:xfrm>
            <a:off x="807989" y="4128533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Eigenvalue: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807095" y="4662759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6782513" y="4150502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513" y="4150502"/>
                <a:ext cx="448969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文字方塊 40"/>
          <p:cNvSpPr txBox="1"/>
          <p:nvPr/>
        </p:nvSpPr>
        <p:spPr>
          <a:xfrm>
            <a:off x="5811110" y="4058169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5831104" y="4591679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616033" y="5383822"/>
                <a:ext cx="1773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Basis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033" y="5383822"/>
                <a:ext cx="1773073" cy="461665"/>
              </a:xfrm>
              <a:prstGeom prst="rect">
                <a:avLst/>
              </a:prstGeom>
              <a:blipFill rotWithShape="0">
                <a:blip r:embed="rId1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4331748" y="5383822"/>
                <a:ext cx="1773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Basis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748" y="5383822"/>
                <a:ext cx="1773073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345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/>
              <p:cNvSpPr txBox="1"/>
              <p:nvPr/>
            </p:nvSpPr>
            <p:spPr>
              <a:xfrm>
                <a:off x="6599553" y="5358203"/>
                <a:ext cx="17730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Basis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7" name="文字方塊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553" y="5358203"/>
                <a:ext cx="1773073" cy="461665"/>
              </a:xfrm>
              <a:prstGeom prst="rect">
                <a:avLst/>
              </a:prstGeom>
              <a:blipFill rotWithShape="0">
                <a:blip r:embed="rId14"/>
                <a:stretch>
                  <a:fillRect l="-345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右大括弧 8"/>
          <p:cNvSpPr/>
          <p:nvPr/>
        </p:nvSpPr>
        <p:spPr>
          <a:xfrm>
            <a:off x="8254074" y="5291919"/>
            <a:ext cx="183816" cy="585799"/>
          </a:xfrm>
          <a:prstGeom prst="rightBrace">
            <a:avLst>
              <a:gd name="adj1" fmla="val 3504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右大括弧 47"/>
          <p:cNvSpPr/>
          <p:nvPr/>
        </p:nvSpPr>
        <p:spPr>
          <a:xfrm flipH="1">
            <a:off x="2455207" y="5327544"/>
            <a:ext cx="183816" cy="585799"/>
          </a:xfrm>
          <a:prstGeom prst="rightBrace">
            <a:avLst>
              <a:gd name="adj1" fmla="val 3504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339100" y="5897275"/>
            <a:ext cx="4320646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Independent Eigenvectors</a:t>
            </a:r>
            <a:endParaRPr lang="zh-TW" altLang="en-US" sz="2800" dirty="0"/>
          </a:p>
        </p:txBody>
      </p:sp>
      <p:sp>
        <p:nvSpPr>
          <p:cNvPr id="50" name="矩形 49"/>
          <p:cNvSpPr/>
          <p:nvPr/>
        </p:nvSpPr>
        <p:spPr>
          <a:xfrm>
            <a:off x="232581" y="6143078"/>
            <a:ext cx="328902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2800" dirty="0" smtClean="0"/>
              <a:t>You can’t find more!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8000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1" grpId="0" animBg="1"/>
      <p:bldP spid="22" grpId="0"/>
      <p:bldP spid="23" grpId="0"/>
      <p:bldP spid="24" grpId="0"/>
      <p:bldP spid="26" grpId="0"/>
      <p:bldP spid="28" grpId="0"/>
      <p:bldP spid="29" grpId="0"/>
      <p:bldP spid="34" grpId="0"/>
      <p:bldP spid="41" grpId="0"/>
      <p:bldP spid="42" grpId="0"/>
      <p:bldP spid="7" grpId="0"/>
      <p:bldP spid="46" grpId="0"/>
      <p:bldP spid="47" grpId="0"/>
      <p:bldP spid="9" grpId="0" animBg="1"/>
      <p:bldP spid="48" grpId="0" animBg="1"/>
      <p:bldP spid="10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Diagonalizable -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Diagonalize</a:t>
            </a:r>
            <a:r>
              <a:rPr lang="en-US" altLang="zh-TW" dirty="0" smtClean="0"/>
              <a:t> </a:t>
            </a:r>
            <a:r>
              <a:rPr lang="en-US" altLang="zh-TW" dirty="0"/>
              <a:t>a given matrix </a:t>
            </a:r>
          </a:p>
          <a:p>
            <a:endParaRPr lang="zh-TW" altLang="en-US" dirty="0"/>
          </a:p>
        </p:txBody>
      </p:sp>
      <p:graphicFrame>
        <p:nvGraphicFramePr>
          <p:cNvPr id="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045019"/>
              </p:ext>
            </p:extLst>
          </p:nvPr>
        </p:nvGraphicFramePr>
        <p:xfrm>
          <a:off x="4895329" y="1327124"/>
          <a:ext cx="2138363" cy="147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3" imgW="1028520" imgH="711000" progId="Equation.DSMT4">
                  <p:embed/>
                </p:oleObj>
              </mc:Choice>
              <mc:Fallback>
                <p:oleObj name="Equation" r:id="rId3" imgW="10285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329" y="1327124"/>
                        <a:ext cx="2138363" cy="147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501370" y="2926060"/>
            <a:ext cx="5469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characteristic </a:t>
            </a:r>
            <a:r>
              <a:rPr lang="en-US" altLang="zh-TW" sz="2400" dirty="0" smtClean="0"/>
              <a:t>polynomial is </a:t>
            </a:r>
            <a:r>
              <a:rPr lang="en-US" altLang="zh-TW" sz="2400" dirty="0" smtClean="0">
                <a:sym typeface="Symbol" pitchFamily="18" charset="2"/>
              </a:rPr>
              <a:t>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+ 1)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 3)</a:t>
            </a:r>
            <a:r>
              <a:rPr lang="en-US" altLang="zh-TW" sz="2400" dirty="0" smtClean="0"/>
              <a:t> 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6277970" y="2926060"/>
            <a:ext cx="2495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eigenvalues: 3, </a:t>
            </a:r>
            <a:r>
              <a:rPr lang="en-US" altLang="zh-TW" sz="2400" dirty="0" smtClean="0">
                <a:sym typeface="Symbol" pitchFamily="18" charset="2"/>
              </a:rPr>
              <a:t>1 </a:t>
            </a:r>
            <a:endParaRPr lang="zh-TW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264229" y="3458989"/>
            <a:ext cx="1823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eigenvalue 3 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244019" y="4750295"/>
            <a:ext cx="1922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eigenvalue </a:t>
            </a:r>
            <a:r>
              <a:rPr lang="en-US" altLang="zh-TW" sz="2400" dirty="0" smtClean="0">
                <a:sym typeface="Symbol" pitchFamily="18" charset="2"/>
              </a:rPr>
              <a:t></a:t>
            </a:r>
            <a:r>
              <a:rPr lang="en-US" altLang="zh-TW" sz="2400" dirty="0">
                <a:sym typeface="Symbol" pitchFamily="18" charset="2"/>
              </a:rPr>
              <a:t>1</a:t>
            </a:r>
            <a:endParaRPr lang="zh-TW" altLang="en-US" sz="2400" dirty="0"/>
          </a:p>
        </p:txBody>
      </p:sp>
      <p:grpSp>
        <p:nvGrpSpPr>
          <p:cNvPr id="18" name="群組 17"/>
          <p:cNvGrpSpPr/>
          <p:nvPr/>
        </p:nvGrpSpPr>
        <p:grpSpPr>
          <a:xfrm>
            <a:off x="2766773" y="3542853"/>
            <a:ext cx="1396887" cy="1438275"/>
            <a:chOff x="3897219" y="3534478"/>
            <a:chExt cx="1396887" cy="1438275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3897219" y="4073443"/>
              <a:ext cx="70724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 i="1" dirty="0">
                  <a:latin typeface="Academy Engraved LET" pitchFamily="2" charset="0"/>
                  <a:sym typeface="Symbol" pitchFamily="18" charset="2"/>
                </a:rPr>
                <a:t>B</a:t>
              </a:r>
              <a:r>
                <a:rPr lang="en-US" altLang="zh-TW" sz="2400" baseline="-25000" dirty="0">
                  <a:sym typeface="Symbol" pitchFamily="18" charset="2"/>
                </a:rPr>
                <a:t>1</a:t>
              </a:r>
              <a:r>
                <a:rPr lang="en-US" altLang="zh-TW" sz="2400" dirty="0">
                  <a:sym typeface="Symbol" pitchFamily="18" charset="2"/>
                </a:rPr>
                <a:t> = </a:t>
              </a:r>
              <a:endParaRPr lang="en-US" altLang="zh-TW" sz="2400" baseline="-25000" dirty="0">
                <a:sym typeface="Symbol" pitchFamily="18" charset="2"/>
              </a:endParaRPr>
            </a:p>
          </p:txBody>
        </p:sp>
        <p:graphicFrame>
          <p:nvGraphicFramePr>
            <p:cNvPr id="1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5068841"/>
                </p:ext>
              </p:extLst>
            </p:nvPr>
          </p:nvGraphicFramePr>
          <p:xfrm>
            <a:off x="4476544" y="3534478"/>
            <a:ext cx="817562" cy="1438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9" name="Equation" r:id="rId5" imgW="419040" imgH="736560" progId="Equation.DSMT4">
                    <p:embed/>
                  </p:oleObj>
                </mc:Choice>
                <mc:Fallback>
                  <p:oleObj name="Equation" r:id="rId5" imgW="419040" imgH="736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6544" y="3534478"/>
                          <a:ext cx="817562" cy="1438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群組 18"/>
          <p:cNvGrpSpPr/>
          <p:nvPr/>
        </p:nvGrpSpPr>
        <p:grpSpPr>
          <a:xfrm>
            <a:off x="2766773" y="5187940"/>
            <a:ext cx="2081930" cy="1438275"/>
            <a:chOff x="3340034" y="4961495"/>
            <a:chExt cx="2081930" cy="1438275"/>
          </a:xfrm>
        </p:grpSpPr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3340034" y="5524056"/>
              <a:ext cx="70724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400" i="1" dirty="0">
                  <a:latin typeface="Academy Engraved LET" pitchFamily="2" charset="0"/>
                  <a:sym typeface="Symbol" pitchFamily="18" charset="2"/>
                </a:rPr>
                <a:t>B</a:t>
              </a:r>
              <a:r>
                <a:rPr lang="en-US" altLang="zh-TW" sz="2400" baseline="-25000" dirty="0">
                  <a:sym typeface="Symbol" pitchFamily="18" charset="2"/>
                </a:rPr>
                <a:t>2</a:t>
              </a:r>
              <a:r>
                <a:rPr lang="en-US" altLang="zh-TW" sz="2400" dirty="0">
                  <a:sym typeface="Symbol" pitchFamily="18" charset="2"/>
                </a:rPr>
                <a:t> = </a:t>
              </a:r>
              <a:endParaRPr lang="en-US" altLang="zh-TW" sz="2400" baseline="-25000" dirty="0">
                <a:sym typeface="Symbol" pitchFamily="18" charset="2"/>
              </a:endParaRPr>
            </a:p>
          </p:txBody>
        </p:sp>
        <p:graphicFrame>
          <p:nvGraphicFramePr>
            <p:cNvPr id="1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0810149"/>
                </p:ext>
              </p:extLst>
            </p:nvPr>
          </p:nvGraphicFramePr>
          <p:xfrm>
            <a:off x="3909077" y="4961495"/>
            <a:ext cx="1512887" cy="1438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0" name="Equation" r:id="rId7" imgW="774360" imgH="736560" progId="Equation.DSMT4">
                    <p:embed/>
                  </p:oleObj>
                </mc:Choice>
                <mc:Fallback>
                  <p:oleObj name="Equation" r:id="rId7" imgW="774360" imgH="736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9077" y="4961495"/>
                          <a:ext cx="1512887" cy="1438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895329" y="3475449"/>
            <a:ext cx="17447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2400" i="1" dirty="0" smtClean="0">
                <a:sym typeface="Symbol" pitchFamily="18" charset="2"/>
              </a:rPr>
              <a:t>A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PDP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, where</a:t>
            </a:r>
            <a:r>
              <a:rPr lang="en-US" altLang="zh-TW" sz="2400" baseline="40000" dirty="0">
                <a:sym typeface="Symbol" pitchFamily="18" charset="2"/>
              </a:rPr>
              <a:t> </a:t>
            </a:r>
          </a:p>
        </p:txBody>
      </p:sp>
      <p:graphicFrame>
        <p:nvGraphicFramePr>
          <p:cNvPr id="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597166"/>
              </p:ext>
            </p:extLst>
          </p:nvPr>
        </p:nvGraphicFramePr>
        <p:xfrm>
          <a:off x="6500224" y="3585710"/>
          <a:ext cx="19685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9" imgW="1015920" imgH="711000" progId="Equation.DSMT4">
                  <p:embed/>
                </p:oleObj>
              </mc:Choice>
              <mc:Fallback>
                <p:oleObj name="Equation" r:id="rId9" imgW="10159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224" y="3585710"/>
                        <a:ext cx="196850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045134"/>
              </p:ext>
            </p:extLst>
          </p:nvPr>
        </p:nvGraphicFramePr>
        <p:xfrm>
          <a:off x="6461125" y="5096232"/>
          <a:ext cx="2054225" cy="13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11" imgW="1104840" imgH="711000" progId="Equation.DSMT4">
                  <p:embed/>
                </p:oleObj>
              </mc:Choice>
              <mc:Fallback>
                <p:oleObj name="Equation" r:id="rId11" imgW="1104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5096232"/>
                        <a:ext cx="2054225" cy="132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向右箭號 16"/>
          <p:cNvSpPr/>
          <p:nvPr/>
        </p:nvSpPr>
        <p:spPr>
          <a:xfrm>
            <a:off x="5848505" y="3000877"/>
            <a:ext cx="429465" cy="338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01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Test for </a:t>
            </a:r>
            <a:r>
              <a:rPr lang="en-US" altLang="zh-TW" dirty="0"/>
              <a:t>a Diagonalizable </a:t>
            </a:r>
            <a:r>
              <a:rPr lang="en-US" altLang="zh-TW" dirty="0" smtClean="0"/>
              <a:t>Matrix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</a:t>
            </a:r>
            <a:r>
              <a:rPr lang="en-US" altLang="zh-TW" i="1" dirty="0"/>
              <a:t>n</a:t>
            </a:r>
            <a:r>
              <a:rPr lang="en-US" altLang="zh-TW" dirty="0"/>
              <a:t> x </a:t>
            </a:r>
            <a:r>
              <a:rPr lang="en-US" altLang="zh-TW" i="1" dirty="0"/>
              <a:t>n</a:t>
            </a:r>
            <a:r>
              <a:rPr lang="en-US" altLang="zh-TW" dirty="0"/>
              <a:t> matrix </a:t>
            </a:r>
            <a:r>
              <a:rPr lang="en-US" altLang="zh-TW" i="1" dirty="0"/>
              <a:t>A</a:t>
            </a:r>
            <a:r>
              <a:rPr lang="en-US" altLang="zh-TW" dirty="0"/>
              <a:t> is diagonalizable if and only </a:t>
            </a:r>
            <a:r>
              <a:rPr lang="en-US" altLang="zh-TW" dirty="0" smtClean="0"/>
              <a:t>if </a:t>
            </a:r>
            <a:r>
              <a:rPr lang="en-US" altLang="zh-TW" u="sng" dirty="0"/>
              <a:t>both the following conditions are met</a:t>
            </a:r>
            <a:r>
              <a:rPr lang="en-US" altLang="zh-TW" dirty="0"/>
              <a:t>.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55913" y="2837485"/>
            <a:ext cx="7032171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2800" dirty="0"/>
              <a:t>The characteristic polynomial of </a:t>
            </a:r>
            <a:r>
              <a:rPr lang="en-US" altLang="zh-TW" sz="2800" i="1" dirty="0"/>
              <a:t>A</a:t>
            </a:r>
            <a:r>
              <a:rPr lang="en-US" altLang="zh-TW" sz="2800" dirty="0"/>
              <a:t> factors into a product of linear factors.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03849" y="4106765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849" y="4106765"/>
                <a:ext cx="202869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403849" y="4618788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849" y="4618788"/>
                <a:ext cx="663021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3462996" y="4091377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Factorization</a:t>
            </a:r>
            <a:endParaRPr lang="zh-TW" altLang="en-US" sz="2400" dirty="0"/>
          </a:p>
        </p:txBody>
      </p:sp>
      <p:cxnSp>
        <p:nvCxnSpPr>
          <p:cNvPr id="10" name="直線接點 9"/>
          <p:cNvCxnSpPr/>
          <p:nvPr/>
        </p:nvCxnSpPr>
        <p:spPr>
          <a:xfrm>
            <a:off x="7024579" y="4781935"/>
            <a:ext cx="99496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7039093" y="4900906"/>
            <a:ext cx="99496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37935" y="5364848"/>
            <a:ext cx="8068129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2800" dirty="0"/>
              <a:t>For each eigenvalue </a:t>
            </a:r>
            <a:r>
              <a:rPr lang="en-US" altLang="zh-TW" sz="2800" dirty="0">
                <a:latin typeface="Symbol" charset="2"/>
                <a:cs typeface="Symbol" charset="2"/>
              </a:rPr>
              <a:t>l</a:t>
            </a:r>
            <a:r>
              <a:rPr lang="en-US" altLang="zh-TW" sz="2800" dirty="0"/>
              <a:t> of </a:t>
            </a:r>
            <a:r>
              <a:rPr lang="en-US" altLang="zh-TW" sz="2800" i="1" dirty="0"/>
              <a:t>A</a:t>
            </a:r>
            <a:r>
              <a:rPr lang="en-US" altLang="zh-TW" sz="2800" dirty="0"/>
              <a:t>, the multiplicity of </a:t>
            </a:r>
            <a:r>
              <a:rPr lang="en-US" altLang="zh-TW" sz="2800" dirty="0">
                <a:latin typeface="Symbol" charset="2"/>
                <a:cs typeface="Symbol" charset="2"/>
              </a:rPr>
              <a:t>l</a:t>
            </a:r>
            <a:r>
              <a:rPr lang="en-US" altLang="zh-TW" sz="2800" dirty="0"/>
              <a:t> equals the dimension of the corresponding </a:t>
            </a:r>
            <a:r>
              <a:rPr lang="en-US" altLang="zh-TW" sz="2800" dirty="0" err="1" smtClean="0"/>
              <a:t>eigenspace</a:t>
            </a:r>
            <a:r>
              <a:rPr lang="en-US" altLang="zh-TW" sz="2800" dirty="0" smtClean="0"/>
              <a:t>.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287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716929" y="3260273"/>
            <a:ext cx="7886700" cy="2989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Independent Eigenvectors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167408" y="3455984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408" y="3455984"/>
                <a:ext cx="202869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3162525" y="4668417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525" y="4668417"/>
                <a:ext cx="42659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4766373" y="4668417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373" y="4668417"/>
                <a:ext cx="4348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7048154" y="5173424"/>
                <a:ext cx="471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154" y="5173424"/>
                <a:ext cx="47141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187664" y="4070482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64" y="4070482"/>
                <a:ext cx="663021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1058005" y="4646448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Eigenvalue: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57111" y="5180674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977970" y="5628926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(dimension)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3192075" y="5173425"/>
                <a:ext cx="449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075" y="5173425"/>
                <a:ext cx="44903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756024" y="5198039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024" y="5198039"/>
                <a:ext cx="4573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032529" y="4668417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529" y="4668417"/>
                <a:ext cx="44896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3660605" y="5221852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605" y="5221852"/>
                <a:ext cx="7788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3906" r="-2344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236616" y="5207140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616" y="5207140"/>
                <a:ext cx="77880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3906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7519565" y="5204201"/>
                <a:ext cx="798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565" y="5204201"/>
                <a:ext cx="79893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817" r="-2290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接點 29"/>
          <p:cNvCxnSpPr/>
          <p:nvPr/>
        </p:nvCxnSpPr>
        <p:spPr>
          <a:xfrm>
            <a:off x="2787484" y="4327200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4416258" y="4339900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6416508" y="4321594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6061126" y="4576084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081120" y="5109594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12" name="矩形 11"/>
          <p:cNvSpPr/>
          <p:nvPr/>
        </p:nvSpPr>
        <p:spPr>
          <a:xfrm>
            <a:off x="2057098" y="1449466"/>
            <a:ext cx="5206362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TW" sz="2800" dirty="0"/>
              <a:t>An </a:t>
            </a:r>
            <a:r>
              <a:rPr lang="en-US" altLang="zh-TW" sz="2800" i="1" dirty="0"/>
              <a:t>n</a:t>
            </a:r>
            <a:r>
              <a:rPr lang="en-US" altLang="zh-TW" sz="2800" dirty="0"/>
              <a:t> x </a:t>
            </a:r>
            <a:r>
              <a:rPr lang="en-US" altLang="zh-TW" sz="2800" i="1" dirty="0"/>
              <a:t>n</a:t>
            </a:r>
            <a:r>
              <a:rPr lang="en-US" altLang="zh-TW" sz="2800" dirty="0"/>
              <a:t> matrix </a:t>
            </a:r>
            <a:r>
              <a:rPr lang="en-US" altLang="zh-TW" sz="2800" i="1" dirty="0"/>
              <a:t>A</a:t>
            </a:r>
            <a:r>
              <a:rPr lang="en-US" altLang="zh-TW" sz="2800" dirty="0"/>
              <a:t> is diagonalizable </a:t>
            </a:r>
            <a:endParaRPr lang="zh-TW" altLang="en-US" sz="2800" dirty="0"/>
          </a:p>
        </p:txBody>
      </p:sp>
      <p:grpSp>
        <p:nvGrpSpPr>
          <p:cNvPr id="3" name="群組 2"/>
          <p:cNvGrpSpPr/>
          <p:nvPr/>
        </p:nvGrpSpPr>
        <p:grpSpPr>
          <a:xfrm>
            <a:off x="1429871" y="2007664"/>
            <a:ext cx="6809749" cy="1057690"/>
            <a:chOff x="1429871" y="2007664"/>
            <a:chExt cx="6809749" cy="1057690"/>
          </a:xfrm>
        </p:grpSpPr>
        <p:sp>
          <p:nvSpPr>
            <p:cNvPr id="15" name="文字方塊 14"/>
            <p:cNvSpPr txBox="1"/>
            <p:nvPr/>
          </p:nvSpPr>
          <p:spPr>
            <a:xfrm rot="5400000">
              <a:off x="4151294" y="2244121"/>
              <a:ext cx="10576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/>
                <a:t>=</a:t>
              </a:r>
              <a:endParaRPr lang="zh-TW" altLang="en-US" sz="3200" b="1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29871" y="2410524"/>
              <a:ext cx="6809749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US" altLang="zh-TW" sz="2800" dirty="0" smtClean="0"/>
                <a:t>The eigenvectors of A can form a basis for R</a:t>
              </a:r>
              <a:r>
                <a:rPr lang="en-US" altLang="zh-TW" sz="2800" baseline="30000" dirty="0" smtClean="0"/>
                <a:t>n</a:t>
              </a:r>
              <a:r>
                <a:rPr lang="en-US" altLang="zh-TW" sz="2800" dirty="0" smtClean="0"/>
                <a:t>.</a:t>
              </a:r>
              <a:endParaRPr lang="zh-TW" altLang="en-US" sz="2800" dirty="0"/>
            </a:p>
          </p:txBody>
        </p:sp>
      </p:grpSp>
      <p:sp>
        <p:nvSpPr>
          <p:cNvPr id="29" name="文字方塊 28"/>
          <p:cNvSpPr txBox="1"/>
          <p:nvPr/>
        </p:nvSpPr>
        <p:spPr>
          <a:xfrm rot="5400000">
            <a:off x="4162571" y="3145250"/>
            <a:ext cx="1057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/>
              <a:t>=</a:t>
            </a:r>
            <a:endParaRPr lang="zh-TW" altLang="en-US" sz="3200" b="1" dirty="0"/>
          </a:p>
        </p:txBody>
      </p:sp>
      <p:cxnSp>
        <p:nvCxnSpPr>
          <p:cNvPr id="31" name="直線接點 30"/>
          <p:cNvCxnSpPr/>
          <p:nvPr/>
        </p:nvCxnSpPr>
        <p:spPr>
          <a:xfrm>
            <a:off x="6829933" y="4220929"/>
            <a:ext cx="99496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6844447" y="4339900"/>
            <a:ext cx="99496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28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7" grpId="0"/>
      <p:bldP spid="8" grpId="0"/>
      <p:bldP spid="9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6" grpId="0"/>
      <p:bldP spid="27" grpId="0"/>
      <p:bldP spid="28" grpId="0"/>
      <p:bldP spid="37" grpId="0"/>
      <p:bldP spid="3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弧形 16"/>
          <p:cNvSpPr/>
          <p:nvPr/>
        </p:nvSpPr>
        <p:spPr>
          <a:xfrm>
            <a:off x="5120955" y="3073729"/>
            <a:ext cx="1638300" cy="673100"/>
          </a:xfrm>
          <a:prstGeom prst="arc">
            <a:avLst>
              <a:gd name="adj1" fmla="val 10897269"/>
              <a:gd name="adj2" fmla="val 0"/>
            </a:avLst>
          </a:prstGeom>
          <a:noFill/>
          <a:ln w="28575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 of Diagonalization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A is diagonalizable,</a:t>
            </a:r>
          </a:p>
          <a:p>
            <a:endParaRPr lang="en-US" altLang="zh-TW" dirty="0"/>
          </a:p>
          <a:p>
            <a:r>
              <a:rPr lang="en-US" altLang="zh-TW" dirty="0" smtClean="0"/>
              <a:t>Example: 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2342106" y="2382554"/>
                <a:ext cx="15850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106" y="2382554"/>
                <a:ext cx="158504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3846" r="-1154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5057150" y="2382554"/>
                <a:ext cx="20397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150" y="2382554"/>
                <a:ext cx="203972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293" r="-1198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020977" y="2422280"/>
            <a:ext cx="822645" cy="2910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14"/>
          <p:cNvSpPr/>
          <p:nvPr/>
        </p:nvSpPr>
        <p:spPr>
          <a:xfrm>
            <a:off x="4409755" y="3403929"/>
            <a:ext cx="1320800" cy="6223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Study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橢圓 15"/>
          <p:cNvSpPr/>
          <p:nvPr/>
        </p:nvSpPr>
        <p:spPr>
          <a:xfrm>
            <a:off x="6162355" y="3403929"/>
            <a:ext cx="1320800" cy="6223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FB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弧形 31"/>
          <p:cNvSpPr/>
          <p:nvPr/>
        </p:nvSpPr>
        <p:spPr>
          <a:xfrm rot="10800000">
            <a:off x="5082855" y="3683329"/>
            <a:ext cx="1638300" cy="673100"/>
          </a:xfrm>
          <a:prstGeom prst="arc">
            <a:avLst>
              <a:gd name="adj1" fmla="val 10897269"/>
              <a:gd name="adj2" fmla="val 0"/>
            </a:avLst>
          </a:prstGeom>
          <a:noFill/>
          <a:ln w="28575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弧形 32"/>
          <p:cNvSpPr/>
          <p:nvPr/>
        </p:nvSpPr>
        <p:spPr>
          <a:xfrm>
            <a:off x="3927155" y="3391229"/>
            <a:ext cx="520700" cy="673100"/>
          </a:xfrm>
          <a:prstGeom prst="arc">
            <a:avLst>
              <a:gd name="adj1" fmla="val 818054"/>
              <a:gd name="adj2" fmla="val 20468677"/>
            </a:avLst>
          </a:prstGeom>
          <a:noFill/>
          <a:ln w="28575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弧形 33"/>
          <p:cNvSpPr/>
          <p:nvPr/>
        </p:nvSpPr>
        <p:spPr>
          <a:xfrm flipH="1">
            <a:off x="7470455" y="3442029"/>
            <a:ext cx="457200" cy="609600"/>
          </a:xfrm>
          <a:prstGeom prst="arc">
            <a:avLst>
              <a:gd name="adj1" fmla="val 818054"/>
              <a:gd name="adj2" fmla="val 20468677"/>
            </a:avLst>
          </a:prstGeom>
          <a:noFill/>
          <a:ln w="28575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34"/>
          <p:cNvSpPr txBox="1"/>
          <p:nvPr/>
        </p:nvSpPr>
        <p:spPr>
          <a:xfrm>
            <a:off x="5578155" y="3917114"/>
            <a:ext cx="74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.03</a:t>
            </a:r>
            <a:endParaRPr lang="zh-TW" altLang="en-US" sz="2400" dirty="0"/>
          </a:p>
        </p:txBody>
      </p:sp>
      <p:sp>
        <p:nvSpPr>
          <p:cNvPr id="16" name="文字方塊 35"/>
          <p:cNvSpPr txBox="1"/>
          <p:nvPr/>
        </p:nvSpPr>
        <p:spPr>
          <a:xfrm>
            <a:off x="3348262" y="3505933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.85</a:t>
            </a:r>
            <a:endParaRPr lang="zh-TW" altLang="en-US" sz="2400" dirty="0"/>
          </a:p>
        </p:txBody>
      </p:sp>
      <p:sp>
        <p:nvSpPr>
          <p:cNvPr id="17" name="文字方塊 35"/>
          <p:cNvSpPr txBox="1"/>
          <p:nvPr/>
        </p:nvSpPr>
        <p:spPr>
          <a:xfrm>
            <a:off x="7937180" y="3505934"/>
            <a:ext cx="568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.97</a:t>
            </a:r>
            <a:endParaRPr lang="zh-TW" altLang="en-US" sz="2400" dirty="0"/>
          </a:p>
        </p:txBody>
      </p:sp>
      <p:sp>
        <p:nvSpPr>
          <p:cNvPr id="56" name="橢圓 14"/>
          <p:cNvSpPr/>
          <p:nvPr/>
        </p:nvSpPr>
        <p:spPr>
          <a:xfrm>
            <a:off x="7241422" y="4715985"/>
            <a:ext cx="1169904" cy="3957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Study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7" name="橢圓 14"/>
          <p:cNvSpPr/>
          <p:nvPr/>
        </p:nvSpPr>
        <p:spPr>
          <a:xfrm>
            <a:off x="4388078" y="4707441"/>
            <a:ext cx="1169904" cy="3957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Study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8" name="橢圓 15"/>
          <p:cNvSpPr/>
          <p:nvPr/>
        </p:nvSpPr>
        <p:spPr>
          <a:xfrm>
            <a:off x="4364120" y="5908536"/>
            <a:ext cx="1215225" cy="3831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FB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4644009" y="6357810"/>
            <a:ext cx="84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.15</a:t>
            </a:r>
            <a:endParaRPr lang="zh-TW" altLang="en-US" sz="2400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4644010" y="5105228"/>
            <a:ext cx="84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.85</a:t>
            </a:r>
            <a:endParaRPr lang="zh-TW" altLang="en-US" sz="2400" dirty="0"/>
          </a:p>
        </p:txBody>
      </p:sp>
      <p:sp>
        <p:nvSpPr>
          <p:cNvPr id="61" name="橢圓 14"/>
          <p:cNvSpPr/>
          <p:nvPr/>
        </p:nvSpPr>
        <p:spPr>
          <a:xfrm>
            <a:off x="1438441" y="4740694"/>
            <a:ext cx="1169904" cy="3957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Study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2" name="橢圓 15"/>
          <p:cNvSpPr/>
          <p:nvPr/>
        </p:nvSpPr>
        <p:spPr>
          <a:xfrm>
            <a:off x="1393120" y="5858435"/>
            <a:ext cx="1215225" cy="3831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FB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63" name="直線單箭頭接點 62"/>
          <p:cNvCxnSpPr>
            <a:endCxn id="58" idx="6"/>
          </p:cNvCxnSpPr>
          <p:nvPr/>
        </p:nvCxnSpPr>
        <p:spPr>
          <a:xfrm flipH="1">
            <a:off x="5579345" y="5008876"/>
            <a:ext cx="1674654" cy="10912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 flipH="1" flipV="1">
            <a:off x="5572675" y="4913866"/>
            <a:ext cx="1654054" cy="126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 flipH="1">
            <a:off x="2607512" y="4949169"/>
            <a:ext cx="17211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 flipH="1">
            <a:off x="2643860" y="4984538"/>
            <a:ext cx="1708703" cy="9524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/>
          <p:cNvCxnSpPr/>
          <p:nvPr/>
        </p:nvCxnSpPr>
        <p:spPr>
          <a:xfrm flipH="1">
            <a:off x="2610422" y="6100117"/>
            <a:ext cx="16842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/>
          <p:cNvCxnSpPr/>
          <p:nvPr/>
        </p:nvCxnSpPr>
        <p:spPr>
          <a:xfrm flipH="1" flipV="1">
            <a:off x="2643860" y="5080605"/>
            <a:ext cx="1699744" cy="971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字方塊 35"/>
          <p:cNvSpPr txBox="1"/>
          <p:nvPr/>
        </p:nvSpPr>
        <p:spPr>
          <a:xfrm>
            <a:off x="6044094" y="4469088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.85</a:t>
            </a:r>
            <a:endParaRPr lang="zh-TW" altLang="en-US" sz="2400" dirty="0"/>
          </a:p>
        </p:txBody>
      </p:sp>
      <p:sp>
        <p:nvSpPr>
          <p:cNvPr id="70" name="文字方塊 35"/>
          <p:cNvSpPr txBox="1"/>
          <p:nvPr/>
        </p:nvSpPr>
        <p:spPr>
          <a:xfrm>
            <a:off x="3136911" y="4531733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.85</a:t>
            </a:r>
            <a:endParaRPr lang="zh-TW" altLang="en-US" sz="2400" dirty="0"/>
          </a:p>
        </p:txBody>
      </p:sp>
      <p:sp>
        <p:nvSpPr>
          <p:cNvPr id="71" name="文字方塊 35"/>
          <p:cNvSpPr txBox="1"/>
          <p:nvPr/>
        </p:nvSpPr>
        <p:spPr>
          <a:xfrm>
            <a:off x="6759283" y="5155163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.15</a:t>
            </a:r>
            <a:endParaRPr lang="zh-TW" altLang="en-US" sz="2400" dirty="0"/>
          </a:p>
        </p:txBody>
      </p:sp>
      <p:sp>
        <p:nvSpPr>
          <p:cNvPr id="72" name="文字方塊 35"/>
          <p:cNvSpPr txBox="1"/>
          <p:nvPr/>
        </p:nvSpPr>
        <p:spPr>
          <a:xfrm>
            <a:off x="3894998" y="5080605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.15</a:t>
            </a:r>
            <a:endParaRPr lang="zh-TW" altLang="en-US" sz="2400" dirty="0"/>
          </a:p>
        </p:txBody>
      </p:sp>
      <p:sp>
        <p:nvSpPr>
          <p:cNvPr id="73" name="文字方塊 35"/>
          <p:cNvSpPr txBox="1"/>
          <p:nvPr/>
        </p:nvSpPr>
        <p:spPr>
          <a:xfrm>
            <a:off x="3915514" y="5451167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.03</a:t>
            </a:r>
            <a:endParaRPr lang="zh-TW" altLang="en-US" sz="2400" dirty="0"/>
          </a:p>
        </p:txBody>
      </p:sp>
      <p:sp>
        <p:nvSpPr>
          <p:cNvPr id="74" name="文字方塊 35"/>
          <p:cNvSpPr txBox="1"/>
          <p:nvPr/>
        </p:nvSpPr>
        <p:spPr>
          <a:xfrm>
            <a:off x="3172102" y="6111598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.97</a:t>
            </a:r>
            <a:endParaRPr lang="zh-TW" altLang="en-US" sz="2400" dirty="0"/>
          </a:p>
        </p:txBody>
      </p:sp>
      <p:sp>
        <p:nvSpPr>
          <p:cNvPr id="75" name="矩形 74"/>
          <p:cNvSpPr/>
          <p:nvPr/>
        </p:nvSpPr>
        <p:spPr>
          <a:xfrm>
            <a:off x="1558543" y="5155164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/>
              <a:t>.</a:t>
            </a:r>
            <a:r>
              <a:rPr lang="zh-TW" altLang="en-US" sz="2400" dirty="0" smtClean="0"/>
              <a:t>727</a:t>
            </a:r>
            <a:endParaRPr lang="zh-TW" altLang="en-US" sz="2400" dirty="0"/>
          </a:p>
        </p:txBody>
      </p:sp>
      <p:sp>
        <p:nvSpPr>
          <p:cNvPr id="76" name="矩形 75"/>
          <p:cNvSpPr/>
          <p:nvPr/>
        </p:nvSpPr>
        <p:spPr>
          <a:xfrm>
            <a:off x="1509937" y="6228291"/>
            <a:ext cx="797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/>
              <a:t> </a:t>
            </a:r>
            <a:r>
              <a:rPr lang="zh-TW" altLang="en-US" sz="2400" dirty="0" smtClean="0"/>
              <a:t>.273</a:t>
            </a:r>
            <a:endParaRPr lang="zh-TW" altLang="en-US" sz="24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561277" y="4585759"/>
            <a:ext cx="79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78" name="文字方塊 77"/>
          <p:cNvSpPr txBox="1"/>
          <p:nvPr/>
        </p:nvSpPr>
        <p:spPr>
          <a:xfrm>
            <a:off x="574318" y="5756572"/>
            <a:ext cx="79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85" name="文字方塊 34"/>
          <p:cNvSpPr txBox="1"/>
          <p:nvPr/>
        </p:nvSpPr>
        <p:spPr>
          <a:xfrm>
            <a:off x="5575566" y="2995932"/>
            <a:ext cx="74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.15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3197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7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56" grpId="0" animBg="1"/>
      <p:bldP spid="57" grpId="0" animBg="1"/>
      <p:bldP spid="58" grpId="0" animBg="1"/>
      <p:bldP spid="59" grpId="0"/>
      <p:bldP spid="60" grpId="0"/>
      <p:bldP spid="61" grpId="0" animBg="1"/>
      <p:bldP spid="62" grpId="0" animBg="1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群組 17"/>
          <p:cNvGrpSpPr/>
          <p:nvPr/>
        </p:nvGrpSpPr>
        <p:grpSpPr>
          <a:xfrm>
            <a:off x="3915514" y="404749"/>
            <a:ext cx="5157563" cy="1305050"/>
            <a:chOff x="7529376" y="349837"/>
            <a:chExt cx="5157563" cy="1305050"/>
          </a:xfrm>
        </p:grpSpPr>
        <p:sp>
          <p:nvSpPr>
            <p:cNvPr id="11" name="弧形 16"/>
            <p:cNvSpPr/>
            <p:nvPr/>
          </p:nvSpPr>
          <p:spPr>
            <a:xfrm>
              <a:off x="9302069" y="349837"/>
              <a:ext cx="1638300" cy="673100"/>
            </a:xfrm>
            <a:prstGeom prst="arc">
              <a:avLst>
                <a:gd name="adj1" fmla="val 10897269"/>
                <a:gd name="adj2" fmla="val 0"/>
              </a:avLst>
            </a:prstGeom>
            <a:noFill/>
            <a:ln w="28575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/>
                <a:t>.15</a:t>
              </a:r>
              <a:endParaRPr lang="zh-TW" altLang="en-US" sz="2400" dirty="0"/>
            </a:p>
          </p:txBody>
        </p:sp>
        <p:sp>
          <p:nvSpPr>
            <p:cNvPr id="9" name="橢圓 14"/>
            <p:cNvSpPr/>
            <p:nvPr/>
          </p:nvSpPr>
          <p:spPr>
            <a:xfrm>
              <a:off x="8590869" y="680037"/>
              <a:ext cx="1320800" cy="6223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Study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橢圓 15"/>
            <p:cNvSpPr/>
            <p:nvPr/>
          </p:nvSpPr>
          <p:spPr>
            <a:xfrm>
              <a:off x="10343469" y="680037"/>
              <a:ext cx="1320800" cy="6223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dirty="0" smtClean="0">
                  <a:solidFill>
                    <a:schemeClr val="tx1"/>
                  </a:solidFill>
                </a:rPr>
                <a:t>FB</a:t>
              </a:r>
              <a:endParaRPr lang="zh-TW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弧形 31"/>
            <p:cNvSpPr/>
            <p:nvPr/>
          </p:nvSpPr>
          <p:spPr>
            <a:xfrm rot="10800000">
              <a:off x="9263969" y="959437"/>
              <a:ext cx="1638300" cy="673100"/>
            </a:xfrm>
            <a:prstGeom prst="arc">
              <a:avLst>
                <a:gd name="adj1" fmla="val 10897269"/>
                <a:gd name="adj2" fmla="val 0"/>
              </a:avLst>
            </a:prstGeom>
            <a:noFill/>
            <a:ln w="28575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" name="弧形 32"/>
            <p:cNvSpPr/>
            <p:nvPr/>
          </p:nvSpPr>
          <p:spPr>
            <a:xfrm>
              <a:off x="8108269" y="667337"/>
              <a:ext cx="520700" cy="673100"/>
            </a:xfrm>
            <a:prstGeom prst="arc">
              <a:avLst>
                <a:gd name="adj1" fmla="val 818054"/>
                <a:gd name="adj2" fmla="val 20468677"/>
              </a:avLst>
            </a:prstGeom>
            <a:noFill/>
            <a:ln w="28575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弧形 33"/>
            <p:cNvSpPr/>
            <p:nvPr/>
          </p:nvSpPr>
          <p:spPr>
            <a:xfrm flipH="1">
              <a:off x="11651569" y="718137"/>
              <a:ext cx="457200" cy="609600"/>
            </a:xfrm>
            <a:prstGeom prst="arc">
              <a:avLst>
                <a:gd name="adj1" fmla="val 818054"/>
                <a:gd name="adj2" fmla="val 20468677"/>
              </a:avLst>
            </a:prstGeom>
            <a:noFill/>
            <a:ln w="28575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文字方塊 34"/>
            <p:cNvSpPr txBox="1"/>
            <p:nvPr/>
          </p:nvSpPr>
          <p:spPr>
            <a:xfrm>
              <a:off x="9759269" y="1193222"/>
              <a:ext cx="749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.03</a:t>
              </a:r>
              <a:endParaRPr lang="zh-TW" altLang="en-US" sz="2400" dirty="0"/>
            </a:p>
          </p:txBody>
        </p:sp>
        <p:sp>
          <p:nvSpPr>
            <p:cNvPr id="16" name="文字方塊 35"/>
            <p:cNvSpPr txBox="1"/>
            <p:nvPr/>
          </p:nvSpPr>
          <p:spPr>
            <a:xfrm>
              <a:off x="7529376" y="782041"/>
              <a:ext cx="6751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.85</a:t>
              </a:r>
              <a:endParaRPr lang="zh-TW" altLang="en-US" sz="2400" dirty="0"/>
            </a:p>
          </p:txBody>
        </p:sp>
        <p:sp>
          <p:nvSpPr>
            <p:cNvPr id="17" name="文字方塊 35"/>
            <p:cNvSpPr txBox="1"/>
            <p:nvPr/>
          </p:nvSpPr>
          <p:spPr>
            <a:xfrm>
              <a:off x="12118294" y="782042"/>
              <a:ext cx="5686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.97</a:t>
              </a:r>
              <a:endParaRPr lang="zh-TW" altLang="en-US" sz="2400" dirty="0"/>
            </a:p>
          </p:txBody>
        </p:sp>
      </p:grpSp>
      <p:sp>
        <p:nvSpPr>
          <p:cNvPr id="56" name="橢圓 14"/>
          <p:cNvSpPr/>
          <p:nvPr/>
        </p:nvSpPr>
        <p:spPr>
          <a:xfrm>
            <a:off x="7197295" y="2443243"/>
            <a:ext cx="1169904" cy="3957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Study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7" name="橢圓 14"/>
          <p:cNvSpPr/>
          <p:nvPr/>
        </p:nvSpPr>
        <p:spPr>
          <a:xfrm>
            <a:off x="4343951" y="2434699"/>
            <a:ext cx="1169904" cy="3957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Study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8" name="橢圓 15"/>
          <p:cNvSpPr/>
          <p:nvPr/>
        </p:nvSpPr>
        <p:spPr>
          <a:xfrm>
            <a:off x="4319993" y="3635794"/>
            <a:ext cx="1215225" cy="3831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FB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4599882" y="4045338"/>
            <a:ext cx="84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.15</a:t>
            </a:r>
            <a:endParaRPr lang="zh-TW" altLang="en-US" sz="2400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4599883" y="2832486"/>
            <a:ext cx="84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.85</a:t>
            </a:r>
            <a:endParaRPr lang="zh-TW" altLang="en-US" sz="2400" dirty="0"/>
          </a:p>
        </p:txBody>
      </p:sp>
      <p:sp>
        <p:nvSpPr>
          <p:cNvPr id="61" name="橢圓 14"/>
          <p:cNvSpPr/>
          <p:nvPr/>
        </p:nvSpPr>
        <p:spPr>
          <a:xfrm>
            <a:off x="1394314" y="2467952"/>
            <a:ext cx="1169904" cy="3957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Study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2" name="橢圓 15"/>
          <p:cNvSpPr/>
          <p:nvPr/>
        </p:nvSpPr>
        <p:spPr>
          <a:xfrm>
            <a:off x="1348993" y="3585693"/>
            <a:ext cx="1215225" cy="3831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FB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63" name="直線單箭頭接點 62"/>
          <p:cNvCxnSpPr>
            <a:endCxn id="58" idx="6"/>
          </p:cNvCxnSpPr>
          <p:nvPr/>
        </p:nvCxnSpPr>
        <p:spPr>
          <a:xfrm flipH="1">
            <a:off x="5535218" y="2736134"/>
            <a:ext cx="1674654" cy="10912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 flipH="1" flipV="1">
            <a:off x="5528548" y="2641124"/>
            <a:ext cx="1654054" cy="126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群組 83"/>
          <p:cNvGrpSpPr/>
          <p:nvPr/>
        </p:nvGrpSpPr>
        <p:grpSpPr>
          <a:xfrm flipH="1">
            <a:off x="2563385" y="2676427"/>
            <a:ext cx="1745051" cy="1150948"/>
            <a:chOff x="1395294" y="8360170"/>
            <a:chExt cx="1745051" cy="1150948"/>
          </a:xfrm>
        </p:grpSpPr>
        <p:cxnSp>
          <p:nvCxnSpPr>
            <p:cNvPr id="65" name="直線單箭頭接點 64"/>
            <p:cNvCxnSpPr/>
            <p:nvPr/>
          </p:nvCxnSpPr>
          <p:spPr>
            <a:xfrm>
              <a:off x="1419210" y="8360170"/>
              <a:ext cx="17211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單箭頭接點 65"/>
            <p:cNvCxnSpPr/>
            <p:nvPr/>
          </p:nvCxnSpPr>
          <p:spPr>
            <a:xfrm>
              <a:off x="1395294" y="8395539"/>
              <a:ext cx="1708703" cy="95248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單箭頭接點 66"/>
            <p:cNvCxnSpPr/>
            <p:nvPr/>
          </p:nvCxnSpPr>
          <p:spPr>
            <a:xfrm>
              <a:off x="1453231" y="9511118"/>
              <a:ext cx="16842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單箭頭接點 67"/>
            <p:cNvCxnSpPr/>
            <p:nvPr/>
          </p:nvCxnSpPr>
          <p:spPr>
            <a:xfrm flipV="1">
              <a:off x="1404253" y="8491606"/>
              <a:ext cx="1699744" cy="971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文字方塊 35"/>
          <p:cNvSpPr txBox="1"/>
          <p:nvPr/>
        </p:nvSpPr>
        <p:spPr>
          <a:xfrm>
            <a:off x="5999967" y="2196346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.85</a:t>
            </a:r>
            <a:endParaRPr lang="zh-TW" altLang="en-US" sz="2400" dirty="0"/>
          </a:p>
        </p:txBody>
      </p:sp>
      <p:sp>
        <p:nvSpPr>
          <p:cNvPr id="70" name="文字方塊 35"/>
          <p:cNvSpPr txBox="1"/>
          <p:nvPr/>
        </p:nvSpPr>
        <p:spPr>
          <a:xfrm>
            <a:off x="3092784" y="2258991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.85</a:t>
            </a:r>
            <a:endParaRPr lang="zh-TW" altLang="en-US" sz="2400" dirty="0"/>
          </a:p>
        </p:txBody>
      </p:sp>
      <p:sp>
        <p:nvSpPr>
          <p:cNvPr id="71" name="文字方塊 35"/>
          <p:cNvSpPr txBox="1"/>
          <p:nvPr/>
        </p:nvSpPr>
        <p:spPr>
          <a:xfrm>
            <a:off x="6831018" y="2863787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.15</a:t>
            </a:r>
            <a:endParaRPr lang="zh-TW" altLang="en-US" sz="2400" dirty="0"/>
          </a:p>
        </p:txBody>
      </p:sp>
      <p:sp>
        <p:nvSpPr>
          <p:cNvPr id="72" name="文字方塊 35"/>
          <p:cNvSpPr txBox="1"/>
          <p:nvPr/>
        </p:nvSpPr>
        <p:spPr>
          <a:xfrm>
            <a:off x="3850871" y="2807863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.15</a:t>
            </a:r>
            <a:endParaRPr lang="zh-TW" altLang="en-US" sz="2400" dirty="0"/>
          </a:p>
        </p:txBody>
      </p:sp>
      <p:sp>
        <p:nvSpPr>
          <p:cNvPr id="73" name="文字方塊 35"/>
          <p:cNvSpPr txBox="1"/>
          <p:nvPr/>
        </p:nvSpPr>
        <p:spPr>
          <a:xfrm>
            <a:off x="3871387" y="3178425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.03</a:t>
            </a:r>
            <a:endParaRPr lang="zh-TW" altLang="en-US" sz="2400" dirty="0"/>
          </a:p>
        </p:txBody>
      </p:sp>
      <p:sp>
        <p:nvSpPr>
          <p:cNvPr id="74" name="文字方塊 35"/>
          <p:cNvSpPr txBox="1"/>
          <p:nvPr/>
        </p:nvSpPr>
        <p:spPr>
          <a:xfrm>
            <a:off x="3127975" y="3838856"/>
            <a:ext cx="675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.97</a:t>
            </a:r>
            <a:endParaRPr lang="zh-TW" altLang="en-US" sz="2400" dirty="0"/>
          </a:p>
        </p:txBody>
      </p:sp>
      <p:sp>
        <p:nvSpPr>
          <p:cNvPr id="75" name="矩形 74"/>
          <p:cNvSpPr/>
          <p:nvPr/>
        </p:nvSpPr>
        <p:spPr>
          <a:xfrm>
            <a:off x="1514416" y="2882422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/>
              <a:t>.</a:t>
            </a:r>
            <a:r>
              <a:rPr lang="zh-TW" altLang="en-US" sz="2400" dirty="0" smtClean="0"/>
              <a:t>727</a:t>
            </a:r>
            <a:endParaRPr lang="zh-TW" altLang="en-US" sz="2400" dirty="0"/>
          </a:p>
        </p:txBody>
      </p:sp>
      <p:sp>
        <p:nvSpPr>
          <p:cNvPr id="76" name="矩形 75"/>
          <p:cNvSpPr/>
          <p:nvPr/>
        </p:nvSpPr>
        <p:spPr>
          <a:xfrm>
            <a:off x="1465810" y="3955549"/>
            <a:ext cx="797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/>
              <a:t> </a:t>
            </a:r>
            <a:r>
              <a:rPr lang="zh-TW" altLang="en-US" sz="2400" dirty="0" smtClean="0"/>
              <a:t>.273</a:t>
            </a:r>
            <a:endParaRPr lang="zh-TW" altLang="en-US" sz="24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517150" y="2313017"/>
            <a:ext cx="79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78" name="文字方塊 77"/>
          <p:cNvSpPr txBox="1"/>
          <p:nvPr/>
        </p:nvSpPr>
        <p:spPr>
          <a:xfrm>
            <a:off x="530191" y="3483830"/>
            <a:ext cx="79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grpSp>
        <p:nvGrpSpPr>
          <p:cNvPr id="22" name="群組 21"/>
          <p:cNvGrpSpPr/>
          <p:nvPr/>
        </p:nvGrpSpPr>
        <p:grpSpPr>
          <a:xfrm>
            <a:off x="179776" y="-8644"/>
            <a:ext cx="3956401" cy="1854114"/>
            <a:chOff x="179776" y="-8644"/>
            <a:chExt cx="3956401" cy="1854114"/>
          </a:xfrm>
        </p:grpSpPr>
        <p:sp>
          <p:nvSpPr>
            <p:cNvPr id="44" name="TextBox 31"/>
            <p:cNvSpPr txBox="1"/>
            <p:nvPr/>
          </p:nvSpPr>
          <p:spPr>
            <a:xfrm>
              <a:off x="2044412" y="-8644"/>
              <a:ext cx="209176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From</a:t>
              </a:r>
              <a:br>
                <a:rPr lang="en-US" sz="2800" dirty="0" smtClean="0"/>
              </a:br>
              <a:r>
                <a:rPr lang="en-US" sz="2800" dirty="0" smtClean="0"/>
                <a:t>Study    FB</a:t>
              </a:r>
              <a:endParaRPr lang="en-US" sz="2800" dirty="0"/>
            </a:p>
          </p:txBody>
        </p:sp>
        <p:sp>
          <p:nvSpPr>
            <p:cNvPr id="45" name="TextBox 32"/>
            <p:cNvSpPr txBox="1"/>
            <p:nvPr/>
          </p:nvSpPr>
          <p:spPr>
            <a:xfrm>
              <a:off x="179776" y="891363"/>
              <a:ext cx="182581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To     Study</a:t>
              </a:r>
              <a:br>
                <a:rPr lang="en-US" sz="2800" dirty="0" smtClean="0"/>
              </a:br>
              <a:r>
                <a:rPr lang="en-US" sz="2800" dirty="0" smtClean="0"/>
                <a:t>	FB</a:t>
              </a:r>
              <a:endParaRPr lang="en-US" sz="2800" dirty="0"/>
            </a:p>
          </p:txBody>
        </p:sp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5591" y="1028994"/>
              <a:ext cx="1739516" cy="794425"/>
            </a:xfrm>
            <a:prstGeom prst="rect">
              <a:avLst/>
            </a:prstGeom>
          </p:spPr>
        </p:pic>
      </p:grpSp>
      <p:pic>
        <p:nvPicPr>
          <p:cNvPr id="47" name="圖片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082" y="4840536"/>
            <a:ext cx="1739516" cy="794425"/>
          </a:xfrm>
          <a:prstGeom prst="rect">
            <a:avLst/>
          </a:prstGeom>
        </p:spPr>
      </p:pic>
      <p:pic>
        <p:nvPicPr>
          <p:cNvPr id="48" name="圖片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920" y="4840536"/>
            <a:ext cx="1739516" cy="794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/>
              <p:cNvSpPr txBox="1"/>
              <p:nvPr/>
            </p:nvSpPr>
            <p:spPr>
              <a:xfrm>
                <a:off x="2131526" y="6082058"/>
                <a:ext cx="18514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9" name="文字方塊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526" y="6082058"/>
                <a:ext cx="1851469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5015107" y="6082058"/>
                <a:ext cx="23825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107" y="6082058"/>
                <a:ext cx="238251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向右箭號 50"/>
          <p:cNvSpPr/>
          <p:nvPr/>
        </p:nvSpPr>
        <p:spPr>
          <a:xfrm>
            <a:off x="4071730" y="6121784"/>
            <a:ext cx="822645" cy="29102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3795987" y="1538654"/>
                <a:ext cx="6803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987" y="1538654"/>
                <a:ext cx="680379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644535" y="4840536"/>
                <a:ext cx="542776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4535" y="4840536"/>
                <a:ext cx="542776" cy="71846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/>
              <p:cNvSpPr txBox="1"/>
              <p:nvPr/>
            </p:nvSpPr>
            <p:spPr>
              <a:xfrm>
                <a:off x="4539181" y="4836144"/>
                <a:ext cx="815287" cy="7272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.85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.15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9181" y="4836144"/>
                <a:ext cx="815287" cy="72725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1235055" y="4840536"/>
                <a:ext cx="1014059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.727</m:t>
                              </m:r>
                            </m:e>
                            <m:e>
                              <m: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.273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055" y="4840536"/>
                <a:ext cx="1014059" cy="71846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652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 animBg="1"/>
      <p:bldP spid="20" grpId="0"/>
      <p:bldP spid="21" grpId="0"/>
      <p:bldP spid="54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Diagonalize</a:t>
            </a:r>
            <a:r>
              <a:rPr lang="en-US" altLang="zh-TW" dirty="0" smtClean="0"/>
              <a:t> </a:t>
            </a:r>
            <a:r>
              <a:rPr lang="en-US" altLang="zh-TW" dirty="0"/>
              <a:t>a given </a:t>
            </a:r>
            <a:r>
              <a:rPr lang="en-US" altLang="zh-TW" dirty="0" smtClean="0"/>
              <a:t>matrix </a:t>
            </a:r>
          </a:p>
          <a:p>
            <a:endParaRPr lang="zh-TW" altLang="en-US" dirty="0"/>
          </a:p>
        </p:txBody>
      </p:sp>
      <p:pic>
        <p:nvPicPr>
          <p:cNvPr id="4" name="Picture 2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315" y="1649544"/>
            <a:ext cx="2464048" cy="815800"/>
          </a:xfrm>
          <a:prstGeom prst="rect">
            <a:avLst/>
          </a:prstGeom>
        </p:spPr>
      </p:pic>
      <p:pic>
        <p:nvPicPr>
          <p:cNvPr id="7" name="Picture 2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72" y="2856636"/>
            <a:ext cx="7483020" cy="723211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47752" y="4106103"/>
            <a:ext cx="809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 smtClean="0"/>
              <a:t>RREF</a:t>
            </a:r>
            <a:endParaRPr lang="en-US" altLang="zh-TW" sz="2400" dirty="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608027" y="4027799"/>
            <a:ext cx="1809750" cy="74613"/>
          </a:xfrm>
          <a:prstGeom prst="rightArrow">
            <a:avLst>
              <a:gd name="adj1" fmla="val 50000"/>
              <a:gd name="adj2" fmla="val 60638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753196"/>
              </p:ext>
            </p:extLst>
          </p:nvPr>
        </p:nvGraphicFramePr>
        <p:xfrm>
          <a:off x="4774643" y="3670255"/>
          <a:ext cx="14001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方程式" r:id="rId6" imgW="799920" imgH="457200" progId="Equation.3">
                  <p:embed/>
                </p:oleObj>
              </mc:Choice>
              <mc:Fallback>
                <p:oleObj name="方程式" r:id="rId6" imgW="799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4643" y="3670255"/>
                        <a:ext cx="14001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047752" y="5158535"/>
            <a:ext cx="809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/>
              <a:t>RREF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581336" y="5087293"/>
            <a:ext cx="1809750" cy="74613"/>
          </a:xfrm>
          <a:prstGeom prst="rightArrow">
            <a:avLst>
              <a:gd name="adj1" fmla="val 50000"/>
              <a:gd name="adj2" fmla="val 60638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424792"/>
              </p:ext>
            </p:extLst>
          </p:nvPr>
        </p:nvGraphicFramePr>
        <p:xfrm>
          <a:off x="4878151" y="4727421"/>
          <a:ext cx="12890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方程式" r:id="rId8" imgW="736560" imgH="457200" progId="Equation.3">
                  <p:embed/>
                </p:oleObj>
              </mc:Choice>
              <mc:Fallback>
                <p:oleObj name="方程式" r:id="rId8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151" y="4727421"/>
                        <a:ext cx="12890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6160280" y="4120093"/>
            <a:ext cx="409575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6093605" y="4567768"/>
            <a:ext cx="466725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8" name="Picture 30" descr="latex-image-1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85" y="4990099"/>
            <a:ext cx="698500" cy="228600"/>
          </a:xfrm>
          <a:prstGeom prst="rect">
            <a:avLst/>
          </a:prstGeom>
        </p:spPr>
      </p:pic>
      <p:pic>
        <p:nvPicPr>
          <p:cNvPr id="19" name="Picture 31" descr="latex-image-1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54" y="3950805"/>
            <a:ext cx="1016000" cy="228600"/>
          </a:xfrm>
          <a:prstGeom prst="rect">
            <a:avLst/>
          </a:prstGeom>
        </p:spPr>
      </p:pic>
      <p:pic>
        <p:nvPicPr>
          <p:cNvPr id="20" name="Picture 36" descr="latex-image-1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297" y="4237905"/>
            <a:ext cx="1689100" cy="622300"/>
          </a:xfrm>
          <a:prstGeom prst="rect">
            <a:avLst/>
          </a:prstGeom>
        </p:spPr>
      </p:pic>
      <p:pic>
        <p:nvPicPr>
          <p:cNvPr id="21" name="Picture 37" descr="latex-image-1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27" y="3725595"/>
            <a:ext cx="993549" cy="676165"/>
          </a:xfrm>
          <a:prstGeom prst="rect">
            <a:avLst/>
          </a:prstGeom>
        </p:spPr>
      </p:pic>
      <p:pic>
        <p:nvPicPr>
          <p:cNvPr id="22" name="Picture 38" descr="latex-image-1.pd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83" y="4795877"/>
            <a:ext cx="1247800" cy="657443"/>
          </a:xfrm>
          <a:prstGeom prst="rect">
            <a:avLst/>
          </a:prstGeom>
        </p:spPr>
      </p:pic>
      <p:pic>
        <p:nvPicPr>
          <p:cNvPr id="24" name="Picture 27" descr="latex-image-1.pd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297" y="5448196"/>
            <a:ext cx="1714500" cy="622300"/>
          </a:xfrm>
          <a:prstGeom prst="rect">
            <a:avLst/>
          </a:prstGeom>
        </p:spPr>
      </p:pic>
      <p:sp>
        <p:nvSpPr>
          <p:cNvPr id="25" name="文字方塊 24"/>
          <p:cNvSpPr txBox="1"/>
          <p:nvPr/>
        </p:nvSpPr>
        <p:spPr>
          <a:xfrm>
            <a:off x="7085427" y="4812511"/>
            <a:ext cx="1501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(invertible)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730501" y="2730500"/>
            <a:ext cx="3436700" cy="100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6248413" y="2819246"/>
            <a:ext cx="2549901" cy="100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5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2" grpId="0"/>
      <p:bldP spid="13" grpId="0" animBg="1"/>
      <p:bldP spid="15" grpId="0" animBg="1"/>
      <p:bldP spid="16" grpId="0" animBg="1"/>
      <p:bldP spid="25" grpId="0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 of Diagonalization</a:t>
            </a:r>
            <a:endParaRPr lang="zh-TW" altLang="en-US" dirty="0"/>
          </a:p>
        </p:txBody>
      </p:sp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41" y="1725123"/>
            <a:ext cx="7155769" cy="76059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1" y="2649006"/>
            <a:ext cx="2925989" cy="37481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8904" y="3093364"/>
            <a:ext cx="6148474" cy="93303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8904" y="4095942"/>
            <a:ext cx="5427661" cy="8985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747992" y="5211324"/>
                <a:ext cx="31206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 smtClean="0"/>
                  <a:t>When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altLang="zh-TW" sz="2800" dirty="0" smtClean="0"/>
                  <a:t>,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92" y="5211324"/>
                <a:ext cx="3120685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4102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011657" y="5617107"/>
                <a:ext cx="3120685" cy="911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/6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1/6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5/6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5/6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1657" y="5617107"/>
                <a:ext cx="3120685" cy="91198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6493663" y="5472934"/>
            <a:ext cx="2467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beginning condition does not influence.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363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工商時</a:t>
            </a:r>
            <a:r>
              <a:rPr lang="zh-TW" altLang="en-US" dirty="0"/>
              <a:t>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[2016-04-29] Prof. </a:t>
            </a:r>
            <a:r>
              <a:rPr lang="zh-TW" altLang="en-US" b="1" dirty="0"/>
              <a:t>李宏毅 </a:t>
            </a:r>
            <a:r>
              <a:rPr lang="en-US" altLang="zh-TW" b="1" dirty="0"/>
              <a:t>(Hung-yi Lee), </a:t>
            </a:r>
            <a:r>
              <a:rPr lang="en-US" altLang="zh-TW" b="1" dirty="0" smtClean="0"/>
              <a:t>"</a:t>
            </a:r>
            <a:r>
              <a:rPr lang="en-US" altLang="zh-TW" b="1" dirty="0"/>
              <a:t>Towards Machine Comprehension of Spoken Content"</a:t>
            </a:r>
          </a:p>
          <a:p>
            <a:pPr lvl="1"/>
            <a:r>
              <a:rPr lang="en-US" altLang="zh-TW" sz="2800" b="1" dirty="0"/>
              <a:t>Date: </a:t>
            </a:r>
            <a:r>
              <a:rPr lang="zh-TW" altLang="en-US" sz="2800" b="1" dirty="0"/>
              <a:t>明</a:t>
            </a:r>
            <a:r>
              <a:rPr lang="zh-TW" altLang="en-US" sz="2800" b="1" dirty="0" smtClean="0"/>
              <a:t>天</a:t>
            </a:r>
            <a:r>
              <a:rPr lang="en-US" altLang="zh-TW" sz="2800" b="1" dirty="0"/>
              <a:t>  2:20pm-3:30pm</a:t>
            </a:r>
          </a:p>
          <a:p>
            <a:pPr lvl="1"/>
            <a:r>
              <a:rPr lang="en-US" altLang="zh-TW" sz="2800" b="1" dirty="0"/>
              <a:t>Location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 資工系德田館</a:t>
            </a:r>
            <a:r>
              <a:rPr lang="en-US" altLang="zh-TW" sz="2800" b="1" dirty="0"/>
              <a:t> </a:t>
            </a:r>
            <a:r>
              <a:rPr lang="en-US" altLang="zh-TW" sz="2800" b="1" dirty="0" smtClean="0"/>
              <a:t>R103</a:t>
            </a:r>
            <a:endParaRPr lang="en-US" altLang="zh-TW" sz="2800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35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If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𝐴𝑣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/>
                  <a:t> is a vector,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dirty="0"/>
                  <a:t> is a scalar)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an eigenvector of A </a:t>
                </a:r>
                <a:endParaRPr lang="en-US" altLang="zh-TW" sz="2800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sz="28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an eigenvalue of A that corresponds to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sz="2800" dirty="0"/>
                  <a:t> </a:t>
                </a:r>
                <a:endParaRPr lang="en-US" altLang="zh-TW" sz="2800" dirty="0" smtClean="0"/>
              </a:p>
              <a:p>
                <a:r>
                  <a:rPr lang="en-US" altLang="zh-TW" dirty="0"/>
                  <a:t>Eigenvectors corresponding to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dirty="0"/>
                  <a:t> are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nonzero</a:t>
                </a:r>
                <a:r>
                  <a:rPr lang="en-US" altLang="zh-TW" dirty="0"/>
                  <a:t> solution </a:t>
                </a:r>
                <a:r>
                  <a:rPr lang="en-US" altLang="zh-TW" dirty="0" smtClean="0"/>
                  <a:t>of </a:t>
                </a:r>
                <a:r>
                  <a:rPr lang="en-US" altLang="zh-TW" dirty="0">
                    <a:sym typeface="Symbol" pitchFamily="18" charset="2"/>
                  </a:rPr>
                  <a:t>(</a:t>
                </a:r>
                <a:r>
                  <a:rPr lang="en-US" altLang="zh-TW" i="1" dirty="0">
                    <a:sym typeface="Symbol" pitchFamily="18" charset="2"/>
                  </a:rPr>
                  <a:t>A</a:t>
                </a:r>
                <a:r>
                  <a:rPr lang="en-US" altLang="zh-TW" b="1" dirty="0">
                    <a:sym typeface="Symbol" pitchFamily="18" charset="2"/>
                  </a:rPr>
                  <a:t> </a:t>
                </a:r>
                <a:r>
                  <a:rPr lang="en-US" altLang="zh-TW" dirty="0">
                    <a:sym typeface="Symbol" pitchFamily="18" charset="2"/>
                  </a:rPr>
                  <a:t></a:t>
                </a:r>
                <a:r>
                  <a:rPr lang="en-US" altLang="zh-TW" b="1" dirty="0">
                    <a:sym typeface="Symbol" pitchFamily="18" charset="2"/>
                  </a:rPr>
                  <a:t> </a:t>
                </a:r>
                <a:r>
                  <a:rPr lang="en-US" altLang="zh-TW" dirty="0">
                    <a:sym typeface="Symbol" pitchFamily="18" charset="2"/>
                  </a:rPr>
                  <a:t></a:t>
                </a:r>
                <a:r>
                  <a:rPr lang="en-US" altLang="zh-TW" i="1" dirty="0">
                    <a:sym typeface="Symbol" pitchFamily="18" charset="2"/>
                  </a:rPr>
                  <a:t>I</a:t>
                </a:r>
                <a:r>
                  <a:rPr lang="en-US" altLang="zh-TW" i="1" baseline="-25000" dirty="0">
                    <a:sym typeface="Symbol" pitchFamily="18" charset="2"/>
                  </a:rPr>
                  <a:t>n</a:t>
                </a:r>
                <a:r>
                  <a:rPr lang="en-US" altLang="zh-TW" dirty="0">
                    <a:sym typeface="Symbol" pitchFamily="18" charset="2"/>
                  </a:rPr>
                  <a:t>)</a:t>
                </a:r>
                <a:r>
                  <a:rPr lang="en-US" altLang="zh-TW" b="1" dirty="0">
                    <a:sym typeface="Symbol" pitchFamily="18" charset="2"/>
                  </a:rPr>
                  <a:t>v </a:t>
                </a:r>
                <a:r>
                  <a:rPr lang="en-US" altLang="zh-TW" dirty="0"/>
                  <a:t>= </a:t>
                </a:r>
                <a:r>
                  <a:rPr lang="en-US" altLang="zh-TW" b="1" dirty="0"/>
                  <a:t>0</a:t>
                </a:r>
                <a:endParaRPr lang="zh-TW" altLang="en-US" dirty="0"/>
              </a:p>
              <a:p>
                <a:endParaRPr lang="en-US" altLang="zh-TW" sz="3200" dirty="0"/>
              </a:p>
              <a:p>
                <a:pPr lvl="1"/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4891003" y="2241678"/>
            <a:ext cx="325845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excluding zero vector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1017543" y="4539376"/>
                <a:ext cx="315064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Eigenvectors corresponding to </a:t>
                </a:r>
                <a14:m>
                  <m:oMath xmlns:m="http://schemas.openxmlformats.org/officeDocument/2006/math">
                    <m:r>
                      <a:rPr lang="zh-TW" altLang="en-US" sz="24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543" y="4539376"/>
                <a:ext cx="3150644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3095" t="-5882" b="-161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2031269" y="5370373"/>
                <a:ext cx="27315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𝑁𝑢𝑙𝑙</m:t>
                      </m:r>
                      <m:r>
                        <m:rPr>
                          <m:nor/>
                        </m:rPr>
                        <a:rPr lang="en-US" altLang="zh-TW" sz="2400" dirty="0">
                          <a:sym typeface="Symbol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zh-TW" sz="2400" i="1" dirty="0">
                          <a:sym typeface="Symbol" pitchFamily="18" charset="2"/>
                        </a:rPr>
                        <m:t>A</m:t>
                      </m:r>
                      <m:r>
                        <m:rPr>
                          <m:nor/>
                        </m:rPr>
                        <a:rPr lang="en-US" altLang="zh-TW" sz="2400" b="1" dirty="0">
                          <a:sym typeface="Symbol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TW" sz="2400" dirty="0">
                          <a:sym typeface="Symbol" pitchFamily="18" charset="2"/>
                        </a:rPr>
                        <m:t></m:t>
                      </m:r>
                      <m:r>
                        <m:rPr>
                          <m:nor/>
                        </m:rPr>
                        <a:rPr lang="en-US" altLang="zh-TW" sz="2400" b="1" dirty="0">
                          <a:sym typeface="Symbol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TW" sz="2400" dirty="0">
                          <a:sym typeface="Symbol" pitchFamily="18" charset="2"/>
                        </a:rPr>
                        <m:t></m:t>
                      </m:r>
                      <m:r>
                        <m:rPr>
                          <m:nor/>
                        </m:rPr>
                        <a:rPr lang="en-US" altLang="zh-TW" sz="2400" i="1" dirty="0">
                          <a:sym typeface="Symbol" pitchFamily="18" charset="2"/>
                        </a:rPr>
                        <m:t>I</m:t>
                      </m:r>
                      <m:r>
                        <m:rPr>
                          <m:nor/>
                        </m:rPr>
                        <a:rPr lang="en-US" altLang="zh-TW" sz="2400" i="1" baseline="-25000" dirty="0">
                          <a:sym typeface="Symbol" pitchFamily="18" charset="2"/>
                        </a:rPr>
                        <m:t>n</m:t>
                      </m:r>
                      <m:r>
                        <m:rPr>
                          <m:nor/>
                        </m:rPr>
                        <a:rPr lang="en-US" altLang="zh-TW" sz="2400" dirty="0">
                          <a:sym typeface="Symbol" pitchFamily="18" charset="2"/>
                        </a:rPr>
                        <m:t>)</m:t>
                      </m:r>
                      <m:r>
                        <m:rPr>
                          <m:nor/>
                        </m:rPr>
                        <a:rPr lang="en-US" altLang="zh-TW" sz="2400" b="0" i="0" dirty="0" smtClean="0">
                          <a:sym typeface="Symbol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TW" sz="2400" dirty="0">
                          <a:sym typeface="Symbol" pitchFamily="18" charset="2"/>
                        </a:rPr>
                        <m:t></m:t>
                      </m:r>
                      <m:r>
                        <m:rPr>
                          <m:nor/>
                        </m:rPr>
                        <a:rPr lang="en-US" altLang="zh-TW" sz="2400" b="0" i="0" dirty="0" smtClean="0">
                          <a:sym typeface="Symbol" pitchFamily="18" charset="2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dirty="0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en-US" altLang="zh-TW" sz="2400" b="1" i="1" dirty="0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269" y="5370373"/>
                <a:ext cx="273158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70" b="-2786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群組 8"/>
          <p:cNvGrpSpPr/>
          <p:nvPr/>
        </p:nvGrpSpPr>
        <p:grpSpPr>
          <a:xfrm>
            <a:off x="2146377" y="5709884"/>
            <a:ext cx="2021810" cy="523220"/>
            <a:chOff x="5495224" y="5103856"/>
            <a:chExt cx="2021810" cy="523220"/>
          </a:xfrm>
        </p:grpSpPr>
        <p:cxnSp>
          <p:nvCxnSpPr>
            <p:cNvPr id="10" name="直線接點 9"/>
            <p:cNvCxnSpPr/>
            <p:nvPr/>
          </p:nvCxnSpPr>
          <p:spPr>
            <a:xfrm>
              <a:off x="5726678" y="5185411"/>
              <a:ext cx="1558903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字方塊 10"/>
            <p:cNvSpPr txBox="1"/>
            <p:nvPr/>
          </p:nvSpPr>
          <p:spPr>
            <a:xfrm>
              <a:off x="5495224" y="5103856"/>
              <a:ext cx="20218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err="1" smtClean="0">
                  <a:solidFill>
                    <a:srgbClr val="0000FF"/>
                  </a:solidFill>
                </a:rPr>
                <a:t>eigenspace</a:t>
              </a:r>
              <a:endParaRPr lang="zh-TW" altLang="en-US" sz="2800" dirty="0">
                <a:solidFill>
                  <a:srgbClr val="0000FF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936006" y="4539376"/>
                <a:ext cx="26458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>
                    <a:solidFill>
                      <a:srgbClr val="0000FF"/>
                    </a:solidFill>
                  </a:rPr>
                  <a:t>Eigenspace of </a:t>
                </a:r>
                <a14:m>
                  <m:oMath xmlns:m="http://schemas.openxmlformats.org/officeDocument/2006/math">
                    <m:r>
                      <a:rPr lang="zh-TW" altLang="en-US" sz="28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sz="2800" dirty="0">
                    <a:solidFill>
                      <a:srgbClr val="0000FF"/>
                    </a:solidFill>
                  </a:rPr>
                  <a:t>:</a:t>
                </a:r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006" y="4539376"/>
                <a:ext cx="2645893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2765" t="-11765" r="-2304" b="-341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339457" y="5150146"/>
                <a:ext cx="336360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TW" sz="2400" dirty="0"/>
                  <a:t>Eigenvectors corresponding to </a:t>
                </a:r>
                <a14:m>
                  <m:oMath xmlns:m="http://schemas.openxmlformats.org/officeDocument/2006/math">
                    <m:r>
                      <a:rPr lang="zh-TW" altLang="en-US" sz="24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b="0" i="0" dirty="0" smtClean="0">
                        <a:sym typeface="Symbol" pitchFamily="18" charset="2"/>
                      </a:rPr>
                      <m:t> + 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zh-TW" sz="2400" b="1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𝟎</m:t>
                        </m:r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457" y="5150146"/>
                <a:ext cx="3363608" cy="738664"/>
              </a:xfrm>
              <a:prstGeom prst="rect">
                <a:avLst/>
              </a:prstGeom>
              <a:blipFill rotWithShape="0">
                <a:blip r:embed="rId6"/>
                <a:stretch>
                  <a:fillRect l="-5616" t="-13223" b="-239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4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/>
      <p:bldP spid="8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0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Characteristic polynomial of A is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958398" y="2490566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398" y="2490566"/>
                <a:ext cx="202869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995612" y="4654401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612" y="4654401"/>
                <a:ext cx="42659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4599460" y="4654401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460" y="4654401"/>
                <a:ext cx="4348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843174" y="5344933"/>
                <a:ext cx="471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174" y="5344933"/>
                <a:ext cx="47141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>
            <a:endCxn id="5" idx="0"/>
          </p:cNvCxnSpPr>
          <p:nvPr/>
        </p:nvCxnSpPr>
        <p:spPr>
          <a:xfrm>
            <a:off x="2335526" y="3931015"/>
            <a:ext cx="873382" cy="7233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>
            <a:endCxn id="6" idx="0"/>
          </p:cNvCxnSpPr>
          <p:nvPr/>
        </p:nvCxnSpPr>
        <p:spPr>
          <a:xfrm>
            <a:off x="3955613" y="3939254"/>
            <a:ext cx="861279" cy="7151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6008392" y="3960053"/>
            <a:ext cx="857224" cy="6943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093322" y="3482922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22" y="3482922"/>
                <a:ext cx="663021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3017545" y="2475178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Factorization</a:t>
            </a:r>
            <a:endParaRPr lang="zh-TW" altLang="en-US" sz="2400" dirty="0"/>
          </a:p>
        </p:txBody>
      </p:sp>
      <p:cxnSp>
        <p:nvCxnSpPr>
          <p:cNvPr id="13" name="直線接點 12"/>
          <p:cNvCxnSpPr/>
          <p:nvPr/>
        </p:nvCxnSpPr>
        <p:spPr>
          <a:xfrm>
            <a:off x="6719748" y="3903317"/>
            <a:ext cx="10432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891092" y="4632432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Eigenvalue: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909605" y="5310825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853025" y="5759077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(dimension)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987095" y="5344934"/>
                <a:ext cx="449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95" y="5344934"/>
                <a:ext cx="44903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4551044" y="5369548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044" y="5369548"/>
                <a:ext cx="4573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6865616" y="4654401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616" y="4654401"/>
                <a:ext cx="44896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字方塊 30"/>
          <p:cNvSpPr txBox="1"/>
          <p:nvPr/>
        </p:nvSpPr>
        <p:spPr>
          <a:xfrm>
            <a:off x="6009131" y="2640759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multiplicity</a:t>
            </a:r>
            <a:endParaRPr lang="zh-TW" altLang="en-US" sz="2400" dirty="0"/>
          </a:p>
        </p:txBody>
      </p:sp>
      <p:cxnSp>
        <p:nvCxnSpPr>
          <p:cNvPr id="32" name="直線單箭頭接點 31"/>
          <p:cNvCxnSpPr/>
          <p:nvPr/>
        </p:nvCxnSpPr>
        <p:spPr>
          <a:xfrm flipV="1">
            <a:off x="6536711" y="3102424"/>
            <a:ext cx="955246" cy="38378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endCxn id="31" idx="2"/>
          </p:cNvCxnSpPr>
          <p:nvPr/>
        </p:nvCxnSpPr>
        <p:spPr>
          <a:xfrm flipV="1">
            <a:off x="4668456" y="3102424"/>
            <a:ext cx="2278743" cy="41832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V="1">
            <a:off x="2908663" y="3076979"/>
            <a:ext cx="3117905" cy="42431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3422203" y="5829521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203" y="5829521"/>
                <a:ext cx="7788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5109173" y="5829521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173" y="5829521"/>
                <a:ext cx="77880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7135578" y="5825880"/>
                <a:ext cx="798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578" y="5825880"/>
                <a:ext cx="79893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9160" r="-305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65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2" grpId="0"/>
      <p:bldP spid="8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An </a:t>
                </a:r>
                <a:r>
                  <a:rPr lang="en-US" altLang="zh-TW" dirty="0" err="1" smtClean="0"/>
                  <a:t>nxn</a:t>
                </a:r>
                <a:r>
                  <a:rPr lang="en-US" altLang="zh-TW" dirty="0" smtClean="0"/>
                  <a:t> matrix A is called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 diagonalizable </a:t>
                </a:r>
                <a:r>
                  <a:rPr lang="en-US" altLang="zh-TW" dirty="0" smtClean="0"/>
                  <a:t>if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𝑃𝐷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sz="2800" dirty="0" smtClean="0"/>
                  <a:t>D: </a:t>
                </a:r>
                <a:r>
                  <a:rPr lang="en-US" altLang="zh-TW" sz="2800" dirty="0" err="1" smtClean="0"/>
                  <a:t>nxn</a:t>
                </a:r>
                <a:r>
                  <a:rPr lang="en-US" altLang="zh-TW" sz="2800" dirty="0" smtClean="0"/>
                  <a:t> diagonal matrix</a:t>
                </a:r>
              </a:p>
              <a:p>
                <a:pPr lvl="1"/>
                <a:r>
                  <a:rPr lang="en-US" altLang="zh-TW" sz="2800" dirty="0" smtClean="0"/>
                  <a:t>P: </a:t>
                </a:r>
                <a:r>
                  <a:rPr lang="en-US" altLang="zh-TW" sz="2800" dirty="0" err="1" smtClean="0"/>
                  <a:t>nxn</a:t>
                </a:r>
                <a:r>
                  <a:rPr lang="en-US" altLang="zh-TW" sz="2800" dirty="0" smtClean="0"/>
                  <a:t> invertible matrix</a:t>
                </a:r>
              </a:p>
              <a:p>
                <a:r>
                  <a:rPr lang="en-US" altLang="zh-TW" dirty="0" smtClean="0"/>
                  <a:t>Is a matrix A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diagonalizable</a:t>
                </a:r>
                <a:r>
                  <a:rPr lang="en-US" altLang="zh-TW" dirty="0" smtClean="0"/>
                  <a:t>?</a:t>
                </a:r>
              </a:p>
              <a:p>
                <a:pPr lvl="1"/>
                <a:r>
                  <a:rPr lang="en-US" altLang="zh-TW" sz="2800" dirty="0" smtClean="0"/>
                  <a:t>If yes, find D and P</a:t>
                </a:r>
              </a:p>
              <a:p>
                <a:r>
                  <a:rPr lang="en-US" altLang="zh-TW" dirty="0" smtClean="0"/>
                  <a:t>An application of </a:t>
                </a:r>
                <a:r>
                  <a:rPr lang="en-US" altLang="zh-TW" dirty="0" smtClean="0"/>
                  <a:t>diagonalization</a:t>
                </a:r>
                <a:endParaRPr lang="en-US" altLang="zh-TW" dirty="0" smtClean="0"/>
              </a:p>
              <a:p>
                <a:r>
                  <a:rPr lang="en-US" altLang="zh-TW" dirty="0" smtClean="0"/>
                  <a:t>Reference: Textbook 5.3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81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Diagonalizable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An </a:t>
                </a:r>
                <a:r>
                  <a:rPr lang="en-US" altLang="zh-TW" dirty="0" err="1" smtClean="0"/>
                  <a:t>nxn</a:t>
                </a:r>
                <a:r>
                  <a:rPr lang="en-US" altLang="zh-TW" dirty="0" smtClean="0"/>
                  <a:t> matrix A is called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 diagonalizable </a:t>
                </a:r>
                <a:r>
                  <a:rPr lang="en-US" altLang="zh-TW" dirty="0" smtClean="0"/>
                  <a:t>if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𝑃𝐷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pPr lvl="1"/>
                <a:r>
                  <a:rPr lang="en-US" altLang="zh-TW" sz="2800" dirty="0" smtClean="0"/>
                  <a:t>D: </a:t>
                </a:r>
                <a:r>
                  <a:rPr lang="en-US" altLang="zh-TW" sz="2800" dirty="0" err="1" smtClean="0"/>
                  <a:t>nxn</a:t>
                </a:r>
                <a:r>
                  <a:rPr lang="en-US" altLang="zh-TW" sz="2800" dirty="0" smtClean="0"/>
                  <a:t> diagonal matrix</a:t>
                </a:r>
              </a:p>
              <a:p>
                <a:pPr lvl="1"/>
                <a:r>
                  <a:rPr lang="en-US" altLang="zh-TW" sz="2800" dirty="0" smtClean="0"/>
                  <a:t>P: </a:t>
                </a:r>
                <a:r>
                  <a:rPr lang="en-US" altLang="zh-TW" sz="2800" dirty="0" err="1" smtClean="0"/>
                  <a:t>nxn</a:t>
                </a:r>
                <a:r>
                  <a:rPr lang="en-US" altLang="zh-TW" sz="2800" dirty="0" smtClean="0"/>
                  <a:t> invertible matrix</a:t>
                </a:r>
              </a:p>
              <a:p>
                <a:r>
                  <a:rPr lang="en-US" altLang="zh-TW" dirty="0">
                    <a:solidFill>
                      <a:srgbClr val="FF0000"/>
                    </a:solidFill>
                  </a:rPr>
                  <a:t>Not all matrices are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diagonalizable</a:t>
                </a:r>
                <a:endParaRPr lang="en-US" altLang="zh-TW" dirty="0"/>
              </a:p>
              <a:p>
                <a:endParaRPr lang="en-US" altLang="zh-TW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273811" y="3785597"/>
            <a:ext cx="1439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 smtClean="0">
                <a:sym typeface="Symbol" pitchFamily="18" charset="2"/>
              </a:rPr>
              <a:t>0</a:t>
            </a:r>
            <a:endParaRPr lang="en-US" altLang="zh-TW" sz="2400" baseline="40000" dirty="0">
              <a:sym typeface="Symbol" pitchFamily="18" charset="2"/>
            </a:endParaRPr>
          </a:p>
        </p:txBody>
      </p:sp>
      <p:pic>
        <p:nvPicPr>
          <p:cNvPr id="10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555" y="2881468"/>
            <a:ext cx="1787582" cy="74864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330227" y="4550788"/>
            <a:ext cx="6843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If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i="1" dirty="0">
                <a:sym typeface="Symbol" pitchFamily="18" charset="2"/>
              </a:rPr>
              <a:t>PDP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dirty="0">
                <a:sym typeface="Symbol" pitchFamily="18" charset="2"/>
              </a:rPr>
              <a:t> for some invertible 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dirty="0">
                <a:sym typeface="Symbol" pitchFamily="18" charset="2"/>
              </a:rPr>
              <a:t> and diagonal </a:t>
            </a:r>
            <a:r>
              <a:rPr lang="en-US" altLang="zh-TW" sz="2400" i="1" dirty="0">
                <a:sym typeface="Symbol" pitchFamily="18" charset="2"/>
              </a:rPr>
              <a:t>D</a:t>
            </a:r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2125721" y="5149566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i="1" dirty="0">
                <a:sym typeface="Symbol" pitchFamily="18" charset="2"/>
              </a:rPr>
              <a:t>PD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baseline="40000" dirty="0">
                <a:sym typeface="Symbol" pitchFamily="18" charset="2"/>
              </a:rPr>
              <a:t></a:t>
            </a:r>
            <a:r>
              <a:rPr lang="en-US" altLang="zh-TW" sz="2400" baseline="40000" dirty="0" smtClean="0">
                <a:sym typeface="Symbol" pitchFamily="18" charset="2"/>
              </a:rPr>
              <a:t>1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3" name="向右箭號 12"/>
          <p:cNvSpPr/>
          <p:nvPr/>
        </p:nvSpPr>
        <p:spPr>
          <a:xfrm>
            <a:off x="6774172" y="3763234"/>
            <a:ext cx="486004" cy="4646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1414277" y="5145880"/>
            <a:ext cx="486004" cy="4646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680976" y="5147389"/>
            <a:ext cx="7076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= 0</a:t>
            </a:r>
            <a:endParaRPr lang="en-US" altLang="zh-TW" sz="2400" baseline="40000" dirty="0">
              <a:sym typeface="Symbol" pitchFamily="18" charset="2"/>
            </a:endParaRPr>
          </a:p>
        </p:txBody>
      </p:sp>
      <p:sp>
        <p:nvSpPr>
          <p:cNvPr id="16" name="向右箭號 15"/>
          <p:cNvSpPr/>
          <p:nvPr/>
        </p:nvSpPr>
        <p:spPr>
          <a:xfrm>
            <a:off x="4604112" y="5132580"/>
            <a:ext cx="486004" cy="4646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156711" y="5135597"/>
            <a:ext cx="1439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i="1" dirty="0">
                <a:sym typeface="Symbol" pitchFamily="18" charset="2"/>
              </a:rPr>
              <a:t>D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dirty="0" smtClean="0">
                <a:sym typeface="Symbol" pitchFamily="18" charset="2"/>
              </a:rPr>
              <a:t>0</a:t>
            </a:r>
            <a:endParaRPr lang="en-US" altLang="zh-TW" sz="2400" baseline="40000" dirty="0">
              <a:sym typeface="Symbol" pitchFamily="18" charset="2"/>
            </a:endParaRPr>
          </a:p>
        </p:txBody>
      </p:sp>
      <p:sp>
        <p:nvSpPr>
          <p:cNvPr id="18" name="向右箭號 17"/>
          <p:cNvSpPr/>
          <p:nvPr/>
        </p:nvSpPr>
        <p:spPr>
          <a:xfrm>
            <a:off x="6611618" y="5132580"/>
            <a:ext cx="486004" cy="4646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7273811" y="5147389"/>
            <a:ext cx="1439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i="1" dirty="0" smtClean="0">
                <a:sym typeface="Symbol" pitchFamily="18" charset="2"/>
              </a:rPr>
              <a:t>D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dirty="0" smtClean="0">
                <a:sym typeface="Symbol" pitchFamily="18" charset="2"/>
              </a:rPr>
              <a:t>0</a:t>
            </a:r>
            <a:endParaRPr lang="en-US" altLang="zh-TW" sz="2400" baseline="40000" dirty="0">
              <a:sym typeface="Symbol" pitchFamily="18" charset="2"/>
            </a:endParaRPr>
          </a:p>
        </p:txBody>
      </p:sp>
      <p:sp>
        <p:nvSpPr>
          <p:cNvPr id="20" name="向右箭號 19"/>
          <p:cNvSpPr/>
          <p:nvPr/>
        </p:nvSpPr>
        <p:spPr>
          <a:xfrm>
            <a:off x="1450786" y="5944562"/>
            <a:ext cx="486004" cy="4646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152718" y="5944562"/>
            <a:ext cx="14398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A= 0</a:t>
            </a:r>
            <a:endParaRPr lang="en-US" altLang="zh-TW" sz="2400" baseline="40000" dirty="0">
              <a:sym typeface="Symbol" pitchFamily="18" charset="2"/>
            </a:endParaRPr>
          </a:p>
        </p:txBody>
      </p:sp>
      <p:pic>
        <p:nvPicPr>
          <p:cNvPr id="16386" name="Picture 2" descr="http://www.iconpng.com/png/graphic-icons/era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278" y="5834614"/>
            <a:ext cx="818126" cy="81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8289398" y="372125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(?)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960418" y="5657797"/>
            <a:ext cx="19177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D is diagonal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0962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11" grpId="0"/>
      <p:bldP spid="12" grpId="0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A is diagonalizable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185914" y="2394444"/>
                <a:ext cx="2036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914" y="2394444"/>
                <a:ext cx="2036135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4072399" y="2360304"/>
                <a:ext cx="16746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𝑃𝐷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399" y="2360304"/>
                <a:ext cx="167468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199390" y="224463"/>
                <a:ext cx="30510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390" y="224463"/>
                <a:ext cx="305102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193217" y="2927260"/>
                <a:ext cx="36560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217" y="2927260"/>
                <a:ext cx="3656065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2207731" y="3627678"/>
                <a:ext cx="42080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𝑃𝐷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731" y="3627678"/>
                <a:ext cx="4208075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5156879" y="809990"/>
                <a:ext cx="3136051" cy="1310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879" y="809990"/>
                <a:ext cx="3136051" cy="13108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2593349" y="4201963"/>
                <a:ext cx="38224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𝑃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349" y="4201963"/>
                <a:ext cx="3822457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2582258" y="4821054"/>
                <a:ext cx="38224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258" y="4821054"/>
                <a:ext cx="3822457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2609202" y="5397834"/>
                <a:ext cx="33997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28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202" y="5397834"/>
                <a:ext cx="3399712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6833735" y="5397834"/>
                <a:ext cx="18966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735" y="5397834"/>
                <a:ext cx="1896608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接點 25"/>
          <p:cNvCxnSpPr/>
          <p:nvPr/>
        </p:nvCxnSpPr>
        <p:spPr>
          <a:xfrm>
            <a:off x="3280105" y="3406938"/>
            <a:ext cx="6023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3280104" y="5921054"/>
            <a:ext cx="6023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5031183" y="3406938"/>
            <a:ext cx="6023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5031182" y="5921054"/>
            <a:ext cx="6023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628650" y="6053495"/>
                <a:ext cx="8316686" cy="52322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is an eigenvector of A corresponding to eigenvalue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6053495"/>
                <a:ext cx="8316686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向右箭號 18"/>
          <p:cNvSpPr/>
          <p:nvPr/>
        </p:nvSpPr>
        <p:spPr>
          <a:xfrm>
            <a:off x="3253643" y="2452910"/>
            <a:ext cx="787162" cy="338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右箭號 22"/>
          <p:cNvSpPr/>
          <p:nvPr/>
        </p:nvSpPr>
        <p:spPr>
          <a:xfrm>
            <a:off x="1406055" y="3010936"/>
            <a:ext cx="787162" cy="338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>
            <a:off x="1420569" y="3676666"/>
            <a:ext cx="787162" cy="338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右箭號 30"/>
          <p:cNvSpPr/>
          <p:nvPr/>
        </p:nvSpPr>
        <p:spPr>
          <a:xfrm>
            <a:off x="6046573" y="5479210"/>
            <a:ext cx="787162" cy="33800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2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30" grpId="0" animBg="1"/>
      <p:bldP spid="19" grpId="0" animBg="1"/>
      <p:bldP spid="23" grpId="0" animBg="1"/>
      <p:bldP spid="25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A is diagonalizable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185914" y="2394444"/>
                <a:ext cx="2036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914" y="2394444"/>
                <a:ext cx="2036135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199390" y="224463"/>
                <a:ext cx="30510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390" y="224463"/>
                <a:ext cx="3051028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5156879" y="809990"/>
                <a:ext cx="3136051" cy="1310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879" y="809990"/>
                <a:ext cx="3136051" cy="13108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3966542" y="2255734"/>
                <a:ext cx="4796972" cy="95410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is an eigenvector of A corresponding to eigenvalue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542" y="2255734"/>
                <a:ext cx="4796972" cy="9541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矩形 32"/>
          <p:cNvSpPr/>
          <p:nvPr/>
        </p:nvSpPr>
        <p:spPr>
          <a:xfrm>
            <a:off x="628650" y="3639950"/>
            <a:ext cx="816011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TW" sz="2800" dirty="0" smtClean="0"/>
              <a:t>There are n eigenvector that forms an invertible matrix</a:t>
            </a:r>
            <a:endParaRPr lang="zh-TW" altLang="en-US" sz="2800" dirty="0"/>
          </a:p>
        </p:txBody>
      </p:sp>
      <p:sp>
        <p:nvSpPr>
          <p:cNvPr id="34" name="矩形 33"/>
          <p:cNvSpPr/>
          <p:nvPr/>
        </p:nvSpPr>
        <p:spPr>
          <a:xfrm>
            <a:off x="628650" y="5607188"/>
            <a:ext cx="6809749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TW" sz="2800" dirty="0" smtClean="0"/>
              <a:t>The eigenvectors of A can form a basis for R</a:t>
            </a:r>
            <a:r>
              <a:rPr lang="en-US" altLang="zh-TW" sz="2800" baseline="30000" dirty="0" smtClean="0"/>
              <a:t>n</a:t>
            </a:r>
            <a:r>
              <a:rPr lang="en-US" altLang="zh-TW" sz="2800" dirty="0" smtClean="0"/>
              <a:t>.</a:t>
            </a:r>
            <a:endParaRPr lang="zh-TW" altLang="en-US" sz="2800" dirty="0"/>
          </a:p>
        </p:txBody>
      </p:sp>
      <p:sp>
        <p:nvSpPr>
          <p:cNvPr id="35" name="矩形 34"/>
          <p:cNvSpPr/>
          <p:nvPr/>
        </p:nvSpPr>
        <p:spPr>
          <a:xfrm>
            <a:off x="628650" y="4593279"/>
            <a:ext cx="571855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TW" sz="2800" dirty="0" smtClean="0"/>
              <a:t>There are n independent eigenvectors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 rot="5400000">
            <a:off x="1927482" y="2971300"/>
            <a:ext cx="740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/>
              <a:t>=</a:t>
            </a:r>
            <a:endParaRPr lang="zh-TW" altLang="en-US" sz="3200" b="1" dirty="0"/>
          </a:p>
        </p:txBody>
      </p:sp>
      <p:sp>
        <p:nvSpPr>
          <p:cNvPr id="36" name="文字方塊 35"/>
          <p:cNvSpPr txBox="1"/>
          <p:nvPr/>
        </p:nvSpPr>
        <p:spPr>
          <a:xfrm rot="5400000">
            <a:off x="1927481" y="4109979"/>
            <a:ext cx="740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/>
              <a:t>=</a:t>
            </a:r>
            <a:endParaRPr lang="zh-TW" altLang="en-US" sz="3200" b="1" dirty="0"/>
          </a:p>
        </p:txBody>
      </p:sp>
      <p:sp>
        <p:nvSpPr>
          <p:cNvPr id="37" name="文字方塊 36"/>
          <p:cNvSpPr txBox="1"/>
          <p:nvPr/>
        </p:nvSpPr>
        <p:spPr>
          <a:xfrm rot="5400000">
            <a:off x="1927480" y="5121069"/>
            <a:ext cx="740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/>
              <a:t>=</a:t>
            </a:r>
            <a:endParaRPr lang="zh-TW" altLang="en-US" sz="3200" b="1" dirty="0"/>
          </a:p>
        </p:txBody>
      </p:sp>
      <p:cxnSp>
        <p:nvCxnSpPr>
          <p:cNvPr id="6" name="直線接點 5"/>
          <p:cNvCxnSpPr/>
          <p:nvPr/>
        </p:nvCxnSpPr>
        <p:spPr>
          <a:xfrm>
            <a:off x="2112985" y="5095733"/>
            <a:ext cx="221812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238139" y="6091646"/>
            <a:ext cx="197730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72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4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If A is diagonalizable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185914" y="2394444"/>
                <a:ext cx="20361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914" y="2394444"/>
                <a:ext cx="2036135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199390" y="224463"/>
                <a:ext cx="30510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390" y="224463"/>
                <a:ext cx="3051028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5156879" y="809990"/>
                <a:ext cx="3136051" cy="1310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879" y="809990"/>
                <a:ext cx="3136051" cy="13108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3966542" y="2255734"/>
                <a:ext cx="4796972" cy="954107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is an eigenvector of A corresponding to eigenvalue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542" y="2255734"/>
                <a:ext cx="4796972" cy="9541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823820" y="3652135"/>
            <a:ext cx="4796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How to </a:t>
            </a:r>
            <a:r>
              <a:rPr lang="en-US" altLang="zh-TW" sz="2800" dirty="0" err="1" smtClean="0"/>
              <a:t>diagonalize</a:t>
            </a:r>
            <a:r>
              <a:rPr lang="en-US" altLang="zh-TW" sz="2800" dirty="0" smtClean="0"/>
              <a:t> a matrix A?</a:t>
            </a:r>
            <a:endParaRPr lang="zh-TW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2405115" y="5467105"/>
            <a:ext cx="64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The eigenvalues corresponding to the eigenvectors in P form the </a:t>
            </a:r>
            <a:r>
              <a:rPr lang="en-US" altLang="zh-TW" sz="2400" dirty="0" smtClean="0">
                <a:sym typeface="Symbol" pitchFamily="18" charset="2"/>
              </a:rPr>
              <a:t> diagonal matrix </a:t>
            </a:r>
            <a:r>
              <a:rPr lang="en-US" altLang="zh-TW" sz="2400" i="1" dirty="0" smtClean="0">
                <a:sym typeface="Symbol" pitchFamily="18" charset="2"/>
              </a:rPr>
              <a:t>D.</a:t>
            </a:r>
            <a:endParaRPr lang="en-US" altLang="zh-TW" sz="2400" dirty="0"/>
          </a:p>
        </p:txBody>
      </p:sp>
      <p:sp>
        <p:nvSpPr>
          <p:cNvPr id="17" name="矩形 16"/>
          <p:cNvSpPr/>
          <p:nvPr/>
        </p:nvSpPr>
        <p:spPr>
          <a:xfrm>
            <a:off x="2405115" y="4385175"/>
            <a:ext cx="67388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Find </a:t>
            </a:r>
            <a:r>
              <a:rPr lang="en-US" altLang="zh-TW" sz="2400" i="1" dirty="0"/>
              <a:t>n</a:t>
            </a:r>
            <a:r>
              <a:rPr lang="en-US" altLang="zh-TW" sz="2400" dirty="0"/>
              <a:t> L.I. eigenvectors corresponding </a:t>
            </a:r>
            <a:r>
              <a:rPr lang="en-US" altLang="zh-TW" sz="2400" dirty="0" smtClean="0"/>
              <a:t>if </a:t>
            </a:r>
            <a:r>
              <a:rPr lang="en-US" altLang="zh-TW" sz="2400" dirty="0" smtClean="0"/>
              <a:t>possible</a:t>
            </a:r>
            <a:r>
              <a:rPr lang="en-US" altLang="zh-TW" sz="2400" dirty="0"/>
              <a:t>, and form an invertible </a:t>
            </a:r>
            <a:r>
              <a:rPr lang="en-US" altLang="zh-TW" sz="2400" i="1" dirty="0"/>
              <a:t>P</a:t>
            </a:r>
            <a:r>
              <a:rPr lang="en-US" altLang="zh-TW" sz="2400" dirty="0"/>
              <a:t> 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316547" y="4569842"/>
            <a:ext cx="99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Step 1: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316547" y="5529479"/>
            <a:ext cx="99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Step 2: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7571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  <p:bldP spid="6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橢圓 40"/>
          <p:cNvSpPr/>
          <p:nvPr/>
        </p:nvSpPr>
        <p:spPr>
          <a:xfrm>
            <a:off x="6904317" y="4506976"/>
            <a:ext cx="1338531" cy="105777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9"/>
          <p:cNvSpPr/>
          <p:nvPr/>
        </p:nvSpPr>
        <p:spPr>
          <a:xfrm>
            <a:off x="4579973" y="4480632"/>
            <a:ext cx="1482347" cy="108412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/>
          <p:cNvSpPr/>
          <p:nvPr/>
        </p:nvSpPr>
        <p:spPr>
          <a:xfrm>
            <a:off x="2965008" y="4500688"/>
            <a:ext cx="1486915" cy="10440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Diagonalizable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37696" y="1560060"/>
            <a:ext cx="8268607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 smtClean="0"/>
              <a:t>A set of eigenvectors </a:t>
            </a:r>
            <a:r>
              <a:rPr lang="en-US" altLang="zh-TW" sz="2800" dirty="0" smtClean="0"/>
              <a:t>that </a:t>
            </a:r>
            <a:r>
              <a:rPr lang="en-US" altLang="zh-TW" sz="2800" dirty="0" smtClean="0"/>
              <a:t>correspond to distinct eigenvalues is linear independent.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116609" y="2837312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609" y="2837312"/>
                <a:ext cx="202869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3111726" y="4049745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726" y="4049745"/>
                <a:ext cx="42659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4715574" y="4049745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574" y="4049745"/>
                <a:ext cx="4348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997355" y="4554752"/>
                <a:ext cx="471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355" y="4554752"/>
                <a:ext cx="47141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1136865" y="3451810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865" y="3451810"/>
                <a:ext cx="663021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3175756" y="2821924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Factorization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007206" y="4027776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Eigenvalue: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06312" y="4562002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002866" y="5010254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(dimension)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3141276" y="4554753"/>
                <a:ext cx="449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276" y="4554753"/>
                <a:ext cx="44903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705225" y="4579367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225" y="4579367"/>
                <a:ext cx="4573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6981730" y="4049745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1730" y="4049745"/>
                <a:ext cx="44896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3609806" y="4603180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806" y="4603180"/>
                <a:ext cx="7788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185817" y="4588468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817" y="4588468"/>
                <a:ext cx="77880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9449" r="-393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7468766" y="4585529"/>
                <a:ext cx="798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766" y="4585529"/>
                <a:ext cx="79893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8397" r="-3053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接點 29"/>
          <p:cNvCxnSpPr/>
          <p:nvPr/>
        </p:nvCxnSpPr>
        <p:spPr>
          <a:xfrm>
            <a:off x="2736685" y="3733928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4365459" y="3733928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6365709" y="3702922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6010327" y="3957412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030321" y="4490922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42" name="矩形 41"/>
          <p:cNvSpPr/>
          <p:nvPr/>
        </p:nvSpPr>
        <p:spPr>
          <a:xfrm>
            <a:off x="4766110" y="5898074"/>
            <a:ext cx="2215595" cy="6687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Independent</a:t>
            </a:r>
            <a:endParaRPr lang="zh-TW" altLang="en-US" sz="2800" dirty="0"/>
          </a:p>
        </p:txBody>
      </p:sp>
      <p:sp>
        <p:nvSpPr>
          <p:cNvPr id="43" name="橢圓 42"/>
          <p:cNvSpPr/>
          <p:nvPr/>
        </p:nvSpPr>
        <p:spPr>
          <a:xfrm>
            <a:off x="3564073" y="5168890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>
            <a:off x="5541294" y="5127355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橢圓 44"/>
          <p:cNvSpPr/>
          <p:nvPr/>
        </p:nvSpPr>
        <p:spPr>
          <a:xfrm>
            <a:off x="7429190" y="5135212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7" name="直線單箭頭接點 46"/>
          <p:cNvCxnSpPr/>
          <p:nvPr/>
        </p:nvCxnSpPr>
        <p:spPr>
          <a:xfrm>
            <a:off x="3708465" y="5279604"/>
            <a:ext cx="1454065" cy="723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>
            <a:stCxn id="44" idx="5"/>
          </p:cNvCxnSpPr>
          <p:nvPr/>
        </p:nvCxnSpPr>
        <p:spPr>
          <a:xfrm>
            <a:off x="5664540" y="5250601"/>
            <a:ext cx="251095" cy="7521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/>
          <p:nvPr/>
        </p:nvCxnSpPr>
        <p:spPr>
          <a:xfrm flipH="1">
            <a:off x="6553229" y="5279604"/>
            <a:ext cx="918889" cy="723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16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39" grpId="0" animBg="1"/>
      <p:bldP spid="6" grpId="0"/>
      <p:bldP spid="7" grpId="0"/>
      <p:bldP spid="8" grpId="0"/>
      <p:bldP spid="9" grpId="0"/>
      <p:bldP spid="13" grpId="0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6" grpId="0"/>
      <p:bldP spid="27" grpId="0"/>
      <p:bldP spid="28" grpId="0"/>
      <p:bldP spid="37" grpId="0"/>
      <p:bldP spid="38" grpId="0"/>
      <p:bldP spid="42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897</TotalTime>
  <Words>852</Words>
  <Application>Microsoft Office PowerPoint</Application>
  <PresentationFormat>如螢幕大小 (4:3)</PresentationFormat>
  <Paragraphs>281</Paragraphs>
  <Slides>20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20</vt:i4>
      </vt:variant>
    </vt:vector>
  </HeadingPairs>
  <TitlesOfParts>
    <vt:vector size="30" baseType="lpstr">
      <vt:lpstr>Academy Engraved LET</vt:lpstr>
      <vt:lpstr>新細明體</vt:lpstr>
      <vt:lpstr>Arial</vt:lpstr>
      <vt:lpstr>Calibri</vt:lpstr>
      <vt:lpstr>Calibri Light</vt:lpstr>
      <vt:lpstr>Cambria Math</vt:lpstr>
      <vt:lpstr>Symbol</vt:lpstr>
      <vt:lpstr>Office 佈景主題</vt:lpstr>
      <vt:lpstr>Equation</vt:lpstr>
      <vt:lpstr>方程式</vt:lpstr>
      <vt:lpstr>Diagonalization</vt:lpstr>
      <vt:lpstr>Review</vt:lpstr>
      <vt:lpstr>Review</vt:lpstr>
      <vt:lpstr>Outline</vt:lpstr>
      <vt:lpstr>Diagonalizable</vt:lpstr>
      <vt:lpstr>Diagonalizable</vt:lpstr>
      <vt:lpstr>Diagonalizable</vt:lpstr>
      <vt:lpstr>Diagonalizable</vt:lpstr>
      <vt:lpstr>Diagonalizable</vt:lpstr>
      <vt:lpstr>Diagonalizable</vt:lpstr>
      <vt:lpstr>Diagonalizable</vt:lpstr>
      <vt:lpstr>Diagonalizable - Example</vt:lpstr>
      <vt:lpstr>Test for a Diagonalizable Matrix </vt:lpstr>
      <vt:lpstr>Independent Eigenvectors</vt:lpstr>
      <vt:lpstr>Application of Diagonalization</vt:lpstr>
      <vt:lpstr>PowerPoint 簡報</vt:lpstr>
      <vt:lpstr>Diagonalizable</vt:lpstr>
      <vt:lpstr>Application of Diagonalization</vt:lpstr>
      <vt:lpstr>工商時間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Diagonalization</dc:title>
  <dc:creator>Lee Hung-yi</dc:creator>
  <cp:lastModifiedBy>Lee Hung-yi</cp:lastModifiedBy>
  <cp:revision>47</cp:revision>
  <dcterms:created xsi:type="dcterms:W3CDTF">2016-04-10T14:44:53Z</dcterms:created>
  <dcterms:modified xsi:type="dcterms:W3CDTF">2016-04-28T06:16:34Z</dcterms:modified>
</cp:coreProperties>
</file>